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8E3EE1-B802-4437-BA82-43B72FC5ED76}">
  <a:tblStyle styleId="{DA8E3EE1-B802-4437-BA82-43B72FC5ED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volkai.com/nearest-centroi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method.net/discriminant-analysi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urobi.com/resources/mixed-integer-programming-mip-a-primer-on-the-basics/" TargetMode="External"/><Relationship Id="rId3" Type="http://schemas.openxmlformats.org/officeDocument/2006/relationships/hyperlink" Target="https://karthik.ise.illinois.edu/courses/ie511/lectures-sp-21/lecture-21.pd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305054801000880#:~:text=Linear%20discriminant%20functions%20which%20maximize%20the%20number%20of,can%20only%20be%20applied%20to%20relatively%20small%20problem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ho.int/news-room/fact-sheets/detail/yellow-fever"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nbt.1635"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ontiersin.org/journals/immunology/articles/10.3389/fimmu.2022.812774/full" TargetMode="External"/><Relationship Id="rId3" Type="http://schemas.openxmlformats.org/officeDocument/2006/relationships/hyperlink" Target="https://www.cdc.gov/yellow-fever/php/transmission/index.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scitable/definition/microarray-202/" TargetMode="External"/><Relationship Id="rId3" Type="http://schemas.openxmlformats.org/officeDocument/2006/relationships/hyperlink" Target="https://www.ncbi.nlm.nih.gov/pmc/articles/PMC565928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volkai.com/nearest-centroi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49983af7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49983af7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Nearest Centroid Classifier - EvolkAI</a:t>
            </a:r>
            <a:endParaRPr/>
          </a:p>
          <a:p>
            <a:pPr indent="0" lvl="0" marL="0" rtl="0" algn="l">
              <a:spcBef>
                <a:spcPts val="0"/>
              </a:spcBef>
              <a:spcAft>
                <a:spcPts val="0"/>
              </a:spcAft>
              <a:buNone/>
            </a:pPr>
            <a:r>
              <a:rPr lang="en"/>
              <a:t>K-means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2420718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2420718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fold cv 1, </a:t>
            </a:r>
            <a:r>
              <a:rPr lang="en"/>
              <a:t>10-fold blind predictions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2420718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2420718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n-dimensional space, separated by an n-1 dimensional hyperplane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Discriminant Analysis - Methods, Types and Examples (researchmethod.net)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2420718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2420718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Mixed-Integer Programming (MIP) – A Primer on the Basics - Gurobi Optimization</a:t>
            </a:r>
            <a:endParaRPr/>
          </a:p>
          <a:p>
            <a:pPr indent="0" lvl="0" marL="0" rtl="0" algn="l">
              <a:spcBef>
                <a:spcPts val="0"/>
              </a:spcBef>
              <a:spcAft>
                <a:spcPts val="0"/>
              </a:spcAft>
              <a:buNone/>
            </a:pPr>
            <a:r>
              <a:rPr lang="en" u="sng">
                <a:solidFill>
                  <a:schemeClr val="hlink"/>
                </a:solidFill>
                <a:hlinkClick r:id="rId3"/>
              </a:rPr>
              <a:t>lecture-21.pdf (illinois.edu)</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024207182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024207182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An iterative mixed integer programming method for classification accuracy maximizing discriminant analysis - ScienceDirect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DAMIP use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8b1a35c36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8b1a35c36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Kara (roughly 10 min)</a:t>
            </a:r>
            <a:br>
              <a:rPr lang="en"/>
            </a:br>
            <a:br>
              <a:rPr lang="en"/>
            </a:br>
            <a:r>
              <a:rPr lang="en"/>
              <a:t>Given that </a:t>
            </a:r>
            <a:r>
              <a:rPr lang="en"/>
              <a:t>the</a:t>
            </a:r>
            <a:r>
              <a:rPr lang="en"/>
              <a:t> two main data processing methods used in this paper were ClaNC (Classification by Nearest Centroid) and DAMIP (Discriminant Analysis Mixed Integer Programming), let’s go over the advantages and disadvantages of the two.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8b1a35c367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8b1a35c367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Kara (roughly 10 min)</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Simplicity: ClaNC, like most clustering models, requires much less computational work to train than DAMIP</a:t>
            </a:r>
            <a:endParaRPr sz="1300"/>
          </a:p>
          <a:p>
            <a:pPr indent="-311150" lvl="1" marL="914400" rtl="0" algn="l">
              <a:spcBef>
                <a:spcPts val="0"/>
              </a:spcBef>
              <a:spcAft>
                <a:spcPts val="0"/>
              </a:spcAft>
              <a:buSzPts val="1300"/>
              <a:buChar char="-"/>
            </a:pPr>
            <a:r>
              <a:rPr lang="en" sz="1300"/>
              <a:t>the philosophical concept of occam’s razor is central to the field of machine learning- the simplest model that can reach a given accuracy is always the best model</a:t>
            </a:r>
            <a:endParaRPr sz="1300"/>
          </a:p>
          <a:p>
            <a:pPr indent="-311150" lvl="1" marL="914400" rtl="0" algn="l">
              <a:spcBef>
                <a:spcPts val="0"/>
              </a:spcBef>
              <a:spcAft>
                <a:spcPts val="0"/>
              </a:spcAft>
              <a:buSzPts val="1300"/>
              <a:buChar char="-"/>
            </a:pPr>
            <a:r>
              <a:rPr lang="en" sz="1300"/>
              <a:t>we can see from this table that the training runtime of KMeans Clustering mainly depends on:</a:t>
            </a:r>
            <a:endParaRPr sz="1300"/>
          </a:p>
          <a:p>
            <a:pPr indent="-311150" lvl="2" marL="1371600" rtl="0" algn="l">
              <a:spcBef>
                <a:spcPts val="0"/>
              </a:spcBef>
              <a:spcAft>
                <a:spcPts val="0"/>
              </a:spcAft>
              <a:buSzPts val="1300"/>
              <a:buChar char="-"/>
            </a:pPr>
            <a:r>
              <a:rPr lang="en" sz="1300"/>
              <a:t>“k”, the number of clusters (which is low in this </a:t>
            </a:r>
            <a:r>
              <a:rPr lang="en" sz="1300"/>
              <a:t>application</a:t>
            </a:r>
            <a:r>
              <a:rPr lang="en" sz="1300"/>
              <a:t>), </a:t>
            </a:r>
            <a:endParaRPr sz="1300"/>
          </a:p>
          <a:p>
            <a:pPr indent="-311150" lvl="2" marL="1371600" rtl="0" algn="l">
              <a:spcBef>
                <a:spcPts val="0"/>
              </a:spcBef>
              <a:spcAft>
                <a:spcPts val="0"/>
              </a:spcAft>
              <a:buSzPts val="1300"/>
              <a:buChar char="-"/>
            </a:pPr>
            <a:r>
              <a:rPr lang="en" sz="1300"/>
              <a:t>“n”, which is the </a:t>
            </a:r>
            <a:r>
              <a:rPr lang="en" sz="1300"/>
              <a:t>number</a:t>
            </a:r>
            <a:r>
              <a:rPr lang="en" sz="1300"/>
              <a:t> of samples (also low here)</a:t>
            </a:r>
            <a:endParaRPr sz="1300"/>
          </a:p>
          <a:p>
            <a:pPr indent="-311150" lvl="2" marL="1371600" rtl="0" algn="l">
              <a:spcBef>
                <a:spcPts val="0"/>
              </a:spcBef>
              <a:spcAft>
                <a:spcPts val="0"/>
              </a:spcAft>
              <a:buSzPts val="1300"/>
              <a:buChar char="-"/>
            </a:pPr>
            <a:r>
              <a:rPr lang="en" sz="1300"/>
              <a:t>and “m”, which is dimensions (number of genes per data point), which is also low here</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Due to the nature of clustering algorithms, and the nature of this application, ClaNC can theoretically fit high dimensional datasets well </a:t>
            </a:r>
            <a:r>
              <a:rPr lang="en" sz="1300"/>
              <a:t>without</a:t>
            </a:r>
            <a:r>
              <a:rPr lang="en" sz="1300"/>
              <a:t> many </a:t>
            </a:r>
            <a:r>
              <a:rPr lang="en" sz="1300"/>
              <a:t>data points</a:t>
            </a:r>
            <a:r>
              <a:rPr lang="en" sz="1300"/>
              <a:t> </a:t>
            </a:r>
            <a:endParaRPr sz="1300"/>
          </a:p>
          <a:p>
            <a:pPr indent="-311150" lvl="1" marL="914400" rtl="0" algn="l">
              <a:spcBef>
                <a:spcPts val="0"/>
              </a:spcBef>
              <a:spcAft>
                <a:spcPts val="0"/>
              </a:spcAft>
              <a:buSzPts val="1300"/>
              <a:buChar char="-"/>
            </a:pPr>
            <a:r>
              <a:rPr lang="en" sz="1300"/>
              <a:t>generally N should be at least 10x K, but this varies case by case (depending on the algorithm and/or the application), and clustering algorithms tend to fall on the lower end of this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ClaNC also did a relatively good job at predicting the CD8+ T-Cell Responses</a:t>
            </a:r>
            <a:endParaRPr sz="1300"/>
          </a:p>
          <a:p>
            <a:pPr indent="0" lvl="0" marL="0" rtl="0" algn="l">
              <a:spcBef>
                <a:spcPts val="0"/>
              </a:spcBef>
              <a:spcAft>
                <a:spcPts val="0"/>
              </a:spcAft>
              <a:buNone/>
            </a:pPr>
            <a:r>
              <a:t/>
            </a:r>
            <a:endParaRPr/>
          </a:p>
          <a:p>
            <a:pPr indent="-342900" lvl="0" marL="457200" rtl="0" algn="l">
              <a:lnSpc>
                <a:spcPct val="150000"/>
              </a:lnSpc>
              <a:spcBef>
                <a:spcPts val="0"/>
              </a:spcBef>
              <a:spcAft>
                <a:spcPts val="0"/>
              </a:spcAft>
              <a:buClr>
                <a:srgbClr val="000000"/>
              </a:buClr>
              <a:buSzPts val="1800"/>
              <a:buChar char="-"/>
            </a:pPr>
            <a:r>
              <a:rPr lang="en" sz="1800"/>
              <a:t>Good at predicting CD8+ </a:t>
            </a:r>
            <a:r>
              <a:rPr lang="en" sz="1800" u="sng"/>
              <a:t>T Cell Responses</a:t>
            </a:r>
            <a:endParaRPr sz="1800" u="sng"/>
          </a:p>
          <a:p>
            <a:pPr indent="-317500" lvl="1" marL="914400" rtl="0" algn="l">
              <a:lnSpc>
                <a:spcPct val="150000"/>
              </a:lnSpc>
              <a:spcBef>
                <a:spcPts val="0"/>
              </a:spcBef>
              <a:spcAft>
                <a:spcPts val="0"/>
              </a:spcAft>
              <a:buClr>
                <a:srgbClr val="000000"/>
              </a:buClr>
              <a:buSzPts val="1400"/>
              <a:buChar char="-"/>
            </a:pPr>
            <a:r>
              <a:rPr lang="en" sz="1400"/>
              <a:t>successfully identified C1QB as a predictor of CD8+ T Cell responses, </a:t>
            </a:r>
            <a:r>
              <a:rPr lang="en" sz="1400">
                <a:solidFill>
                  <a:srgbClr val="FF0000"/>
                </a:solidFill>
              </a:rPr>
              <a:t>to pinpoint critical factors in the immune response, such as those related to complement activation.</a:t>
            </a:r>
            <a:endParaRPr sz="1400">
              <a:solidFill>
                <a:srgbClr val="FF0000"/>
              </a:solidFill>
            </a:endParaRPr>
          </a:p>
          <a:p>
            <a:pPr indent="-342900" lvl="0" marL="457200" rtl="0" algn="l">
              <a:lnSpc>
                <a:spcPct val="150000"/>
              </a:lnSpc>
              <a:spcBef>
                <a:spcPts val="0"/>
              </a:spcBef>
              <a:spcAft>
                <a:spcPts val="0"/>
              </a:spcAft>
              <a:buClr>
                <a:srgbClr val="000000"/>
              </a:buClr>
              <a:buSzPts val="1800"/>
              <a:buChar char="-"/>
            </a:pPr>
            <a:r>
              <a:rPr lang="en" sz="1800"/>
              <a:t>Takes </a:t>
            </a:r>
            <a:r>
              <a:rPr lang="en" sz="1800" u="sng"/>
              <a:t>Mechanisms of Metabolism</a:t>
            </a:r>
            <a:r>
              <a:rPr lang="en" sz="1800"/>
              <a:t> into Account</a:t>
            </a:r>
            <a:endParaRPr sz="1800"/>
          </a:p>
          <a:p>
            <a:pPr indent="-317500" lvl="1" marL="914400" rtl="0" algn="l">
              <a:lnSpc>
                <a:spcPct val="150000"/>
              </a:lnSpc>
              <a:spcBef>
                <a:spcPts val="0"/>
              </a:spcBef>
              <a:spcAft>
                <a:spcPts val="0"/>
              </a:spcAft>
              <a:buClr>
                <a:srgbClr val="000000"/>
              </a:buClr>
              <a:buSzPts val="1400"/>
              <a:buChar char="-"/>
            </a:pPr>
            <a:r>
              <a:rPr lang="en" sz="1400"/>
              <a:t>identified the role of glucose metabolism regulators in the immune response, it </a:t>
            </a:r>
            <a:r>
              <a:rPr lang="en" sz="1400">
                <a:solidFill>
                  <a:srgbClr val="FF0000"/>
                </a:solidFill>
              </a:rPr>
              <a:t>can capture complex metabolic influences</a:t>
            </a:r>
            <a:r>
              <a:rPr lang="en" sz="1400"/>
              <a:t> </a:t>
            </a:r>
            <a:endParaRPr sz="1400"/>
          </a:p>
          <a:p>
            <a:pPr indent="0" lvl="0" marL="0" rtl="0" algn="l">
              <a:lnSpc>
                <a:spcPct val="150000"/>
              </a:lnSpc>
              <a:spcBef>
                <a:spcPts val="1200"/>
              </a:spcBef>
              <a:spcAft>
                <a:spcPts val="0"/>
              </a:spcAft>
              <a:buNone/>
            </a:pPr>
            <a:r>
              <a:rPr lang="en" sz="1800"/>
              <a:t>Identifies </a:t>
            </a:r>
            <a:r>
              <a:rPr lang="en" sz="1800" u="sng"/>
              <a:t>Immune Correlates</a:t>
            </a:r>
            <a:endParaRPr sz="1800" u="sng"/>
          </a:p>
          <a:p>
            <a:pPr indent="-317500" lvl="1" marL="914400" rtl="0" algn="l">
              <a:lnSpc>
                <a:spcPct val="150000"/>
              </a:lnSpc>
              <a:spcBef>
                <a:spcPts val="1200"/>
              </a:spcBef>
              <a:spcAft>
                <a:spcPts val="0"/>
              </a:spcAft>
              <a:buClr>
                <a:srgbClr val="000000"/>
              </a:buClr>
              <a:buSzPts val="1400"/>
              <a:buChar char="-"/>
            </a:pPr>
            <a:r>
              <a:rPr lang="en" sz="1400"/>
              <a:t>can reveal new biological pathways, </a:t>
            </a:r>
            <a:r>
              <a:rPr lang="en" sz="1400">
                <a:solidFill>
                  <a:srgbClr val="FF0000"/>
                </a:solidFill>
              </a:rPr>
              <a:t>such as stress responses and glucose transport</a:t>
            </a:r>
            <a:endParaRPr sz="1400">
              <a:solidFill>
                <a:srgbClr val="FF0000"/>
              </a:solidFill>
            </a:endParaRPr>
          </a:p>
          <a:p>
            <a:pPr indent="-317500" lvl="1" marL="914400" rtl="0" algn="l">
              <a:lnSpc>
                <a:spcPct val="150000"/>
              </a:lnSpc>
              <a:spcBef>
                <a:spcPts val="0"/>
              </a:spcBef>
              <a:spcAft>
                <a:spcPts val="0"/>
              </a:spcAft>
              <a:buClr>
                <a:srgbClr val="ADADAD"/>
              </a:buClr>
              <a:buSzPts val="1400"/>
              <a:buChar char="-"/>
            </a:pPr>
            <a:r>
              <a:t/>
            </a:r>
            <a:endParaRPr sz="1400"/>
          </a:p>
          <a:p>
            <a:pPr indent="-317500" lvl="0" marL="457200" rtl="0" algn="l">
              <a:lnSpc>
                <a:spcPct val="150000"/>
              </a:lnSpc>
              <a:spcBef>
                <a:spcPts val="0"/>
              </a:spcBef>
              <a:spcAft>
                <a:spcPts val="0"/>
              </a:spcAft>
              <a:buClr>
                <a:srgbClr val="FF0000"/>
              </a:buClr>
              <a:buSzPts val="1400"/>
              <a:buChar char="-"/>
            </a:pPr>
            <a:r>
              <a:rPr lang="en" sz="1400">
                <a:solidFill>
                  <a:srgbClr val="FF0000"/>
                </a:solidFill>
              </a:rPr>
              <a:t>also, ClaNC is (theoretically) good at analyzing/classifying high dimensional datapoints when there isnt access to alot of training data</a:t>
            </a:r>
            <a:endParaRPr sz="1400">
              <a:solidFill>
                <a:srgbClr val="FF0000"/>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49983af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49983af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Kara (roughly 10 min)</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Simplicity: ClaNC, like most clustering models, requires much less computational work to train than DAMIP</a:t>
            </a:r>
            <a:endParaRPr sz="1300"/>
          </a:p>
          <a:p>
            <a:pPr indent="-311150" lvl="1" marL="914400" rtl="0" algn="l">
              <a:spcBef>
                <a:spcPts val="0"/>
              </a:spcBef>
              <a:spcAft>
                <a:spcPts val="0"/>
              </a:spcAft>
              <a:buSzPts val="1300"/>
              <a:buChar char="-"/>
            </a:pPr>
            <a:r>
              <a:rPr lang="en" sz="1300"/>
              <a:t>the philosophical concept of occam’s razor is central to the field of machine learning- the simplest model that can reach a given accuracy is always the best model</a:t>
            </a:r>
            <a:endParaRPr sz="1300"/>
          </a:p>
          <a:p>
            <a:pPr indent="-311150" lvl="1" marL="914400" rtl="0" algn="l">
              <a:spcBef>
                <a:spcPts val="0"/>
              </a:spcBef>
              <a:spcAft>
                <a:spcPts val="0"/>
              </a:spcAft>
              <a:buSzPts val="1300"/>
              <a:buChar char="-"/>
            </a:pPr>
            <a:r>
              <a:rPr lang="en" sz="1300"/>
              <a:t>we can see from this table that the training runtime of KMeans Clustering mainly depends on:</a:t>
            </a:r>
            <a:endParaRPr sz="1300"/>
          </a:p>
          <a:p>
            <a:pPr indent="-311150" lvl="2" marL="1371600" rtl="0" algn="l">
              <a:spcBef>
                <a:spcPts val="0"/>
              </a:spcBef>
              <a:spcAft>
                <a:spcPts val="0"/>
              </a:spcAft>
              <a:buSzPts val="1300"/>
              <a:buChar char="-"/>
            </a:pPr>
            <a:r>
              <a:rPr lang="en" sz="1300"/>
              <a:t>“k”, the number of clusters (which is low in this application), </a:t>
            </a:r>
            <a:endParaRPr sz="1300"/>
          </a:p>
          <a:p>
            <a:pPr indent="-311150" lvl="2" marL="1371600" rtl="0" algn="l">
              <a:spcBef>
                <a:spcPts val="0"/>
              </a:spcBef>
              <a:spcAft>
                <a:spcPts val="0"/>
              </a:spcAft>
              <a:buSzPts val="1300"/>
              <a:buChar char="-"/>
            </a:pPr>
            <a:r>
              <a:rPr lang="en" sz="1300"/>
              <a:t>“n”, which is the number of samples (also low here)</a:t>
            </a:r>
            <a:endParaRPr sz="1300"/>
          </a:p>
          <a:p>
            <a:pPr indent="-311150" lvl="2" marL="1371600" rtl="0" algn="l">
              <a:spcBef>
                <a:spcPts val="0"/>
              </a:spcBef>
              <a:spcAft>
                <a:spcPts val="0"/>
              </a:spcAft>
              <a:buSzPts val="1300"/>
              <a:buChar char="-"/>
            </a:pPr>
            <a:r>
              <a:rPr lang="en" sz="1300"/>
              <a:t>and “m”, which is dimensions (number of genes per data point), which is also low here</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Due to the nature of clustering algorithms, and the nature of this application, ClaNC can theoretically fit high dimensional datasets well without many data points </a:t>
            </a:r>
            <a:endParaRPr sz="1300"/>
          </a:p>
          <a:p>
            <a:pPr indent="-311150" lvl="1" marL="914400" rtl="0" algn="l">
              <a:spcBef>
                <a:spcPts val="0"/>
              </a:spcBef>
              <a:spcAft>
                <a:spcPts val="0"/>
              </a:spcAft>
              <a:buSzPts val="1300"/>
              <a:buChar char="-"/>
            </a:pPr>
            <a:r>
              <a:rPr lang="en" sz="1300"/>
              <a:t>generally N should be at least 10x K, but this varies case by case (depending on the algorithm and/or the application), and clustering algorithms tend to fall on the lower end of this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ClaNC also did a relatively good job at predicting the CD8+ T-Cell Responses</a:t>
            </a:r>
            <a:endParaRPr sz="1300"/>
          </a:p>
          <a:p>
            <a:pPr indent="0" lvl="0" marL="0" rtl="0" algn="l">
              <a:spcBef>
                <a:spcPts val="0"/>
              </a:spcBef>
              <a:spcAft>
                <a:spcPts val="0"/>
              </a:spcAft>
              <a:buNone/>
            </a:pPr>
            <a:r>
              <a:t/>
            </a:r>
            <a:endParaRPr/>
          </a:p>
          <a:p>
            <a:pPr indent="-342900" lvl="0" marL="457200" rtl="0" algn="l">
              <a:lnSpc>
                <a:spcPct val="150000"/>
              </a:lnSpc>
              <a:spcBef>
                <a:spcPts val="0"/>
              </a:spcBef>
              <a:spcAft>
                <a:spcPts val="0"/>
              </a:spcAft>
              <a:buClr>
                <a:srgbClr val="000000"/>
              </a:buClr>
              <a:buSzPts val="1800"/>
              <a:buChar char="-"/>
            </a:pPr>
            <a:r>
              <a:rPr lang="en" sz="1800"/>
              <a:t>Good at predicting CD8+ </a:t>
            </a:r>
            <a:r>
              <a:rPr lang="en" sz="1800" u="sng"/>
              <a:t>T Cell Responses</a:t>
            </a:r>
            <a:endParaRPr sz="1800" u="sng"/>
          </a:p>
          <a:p>
            <a:pPr indent="-317500" lvl="1" marL="914400" rtl="0" algn="l">
              <a:lnSpc>
                <a:spcPct val="150000"/>
              </a:lnSpc>
              <a:spcBef>
                <a:spcPts val="0"/>
              </a:spcBef>
              <a:spcAft>
                <a:spcPts val="0"/>
              </a:spcAft>
              <a:buClr>
                <a:srgbClr val="000000"/>
              </a:buClr>
              <a:buSzPts val="1400"/>
              <a:buChar char="-"/>
            </a:pPr>
            <a:r>
              <a:rPr lang="en" sz="1400"/>
              <a:t>successfully identified C1QB as a predictor of CD8+ T Cell responses, </a:t>
            </a:r>
            <a:r>
              <a:rPr lang="en" sz="1400">
                <a:solidFill>
                  <a:srgbClr val="FF0000"/>
                </a:solidFill>
              </a:rPr>
              <a:t>to pinpoint critical factors in the immune response, such as those related to complement activation.</a:t>
            </a:r>
            <a:endParaRPr sz="1400">
              <a:solidFill>
                <a:srgbClr val="FF0000"/>
              </a:solidFill>
            </a:endParaRPr>
          </a:p>
          <a:p>
            <a:pPr indent="-342900" lvl="0" marL="457200" rtl="0" algn="l">
              <a:lnSpc>
                <a:spcPct val="150000"/>
              </a:lnSpc>
              <a:spcBef>
                <a:spcPts val="0"/>
              </a:spcBef>
              <a:spcAft>
                <a:spcPts val="0"/>
              </a:spcAft>
              <a:buClr>
                <a:srgbClr val="000000"/>
              </a:buClr>
              <a:buSzPts val="1800"/>
              <a:buChar char="-"/>
            </a:pPr>
            <a:r>
              <a:rPr lang="en" sz="1800"/>
              <a:t>Takes </a:t>
            </a:r>
            <a:r>
              <a:rPr lang="en" sz="1800" u="sng"/>
              <a:t>Mechanisms of Metabolism</a:t>
            </a:r>
            <a:r>
              <a:rPr lang="en" sz="1800"/>
              <a:t> into Account</a:t>
            </a:r>
            <a:endParaRPr sz="1800"/>
          </a:p>
          <a:p>
            <a:pPr indent="-317500" lvl="1" marL="914400" rtl="0" algn="l">
              <a:lnSpc>
                <a:spcPct val="150000"/>
              </a:lnSpc>
              <a:spcBef>
                <a:spcPts val="0"/>
              </a:spcBef>
              <a:spcAft>
                <a:spcPts val="0"/>
              </a:spcAft>
              <a:buClr>
                <a:srgbClr val="000000"/>
              </a:buClr>
              <a:buSzPts val="1400"/>
              <a:buChar char="-"/>
            </a:pPr>
            <a:r>
              <a:rPr lang="en" sz="1400"/>
              <a:t>identified the role of glucose metabolism regulators in the immune response, it </a:t>
            </a:r>
            <a:r>
              <a:rPr lang="en" sz="1400">
                <a:solidFill>
                  <a:srgbClr val="FF0000"/>
                </a:solidFill>
              </a:rPr>
              <a:t>can capture complex metabolic influences</a:t>
            </a:r>
            <a:r>
              <a:rPr lang="en" sz="1400"/>
              <a:t> </a:t>
            </a:r>
            <a:endParaRPr sz="1400"/>
          </a:p>
          <a:p>
            <a:pPr indent="0" lvl="0" marL="0" rtl="0" algn="l">
              <a:lnSpc>
                <a:spcPct val="150000"/>
              </a:lnSpc>
              <a:spcBef>
                <a:spcPts val="1200"/>
              </a:spcBef>
              <a:spcAft>
                <a:spcPts val="0"/>
              </a:spcAft>
              <a:buNone/>
            </a:pPr>
            <a:r>
              <a:rPr lang="en" sz="1800"/>
              <a:t>Identifies </a:t>
            </a:r>
            <a:r>
              <a:rPr lang="en" sz="1800" u="sng"/>
              <a:t>Immune Correlates</a:t>
            </a:r>
            <a:endParaRPr sz="1800" u="sng"/>
          </a:p>
          <a:p>
            <a:pPr indent="-317500" lvl="1" marL="914400" rtl="0" algn="l">
              <a:lnSpc>
                <a:spcPct val="150000"/>
              </a:lnSpc>
              <a:spcBef>
                <a:spcPts val="1200"/>
              </a:spcBef>
              <a:spcAft>
                <a:spcPts val="0"/>
              </a:spcAft>
              <a:buClr>
                <a:srgbClr val="000000"/>
              </a:buClr>
              <a:buSzPts val="1400"/>
              <a:buChar char="-"/>
            </a:pPr>
            <a:r>
              <a:rPr lang="en" sz="1400"/>
              <a:t>can reveal new biological pathways, </a:t>
            </a:r>
            <a:r>
              <a:rPr lang="en" sz="1400">
                <a:solidFill>
                  <a:srgbClr val="FF0000"/>
                </a:solidFill>
              </a:rPr>
              <a:t>such as stress responses and glucose transport</a:t>
            </a:r>
            <a:endParaRPr sz="1400">
              <a:solidFill>
                <a:srgbClr val="FF0000"/>
              </a:solidFill>
            </a:endParaRPr>
          </a:p>
          <a:p>
            <a:pPr indent="-317500" lvl="1" marL="914400" rtl="0" algn="l">
              <a:lnSpc>
                <a:spcPct val="150000"/>
              </a:lnSpc>
              <a:spcBef>
                <a:spcPts val="0"/>
              </a:spcBef>
              <a:spcAft>
                <a:spcPts val="0"/>
              </a:spcAft>
              <a:buClr>
                <a:srgbClr val="ADADAD"/>
              </a:buClr>
              <a:buSzPts val="1400"/>
              <a:buChar char="-"/>
            </a:pPr>
            <a:r>
              <a:t/>
            </a:r>
            <a:endParaRPr sz="1400"/>
          </a:p>
          <a:p>
            <a:pPr indent="-317500" lvl="0" marL="457200" rtl="0" algn="l">
              <a:lnSpc>
                <a:spcPct val="150000"/>
              </a:lnSpc>
              <a:spcBef>
                <a:spcPts val="0"/>
              </a:spcBef>
              <a:spcAft>
                <a:spcPts val="0"/>
              </a:spcAft>
              <a:buClr>
                <a:srgbClr val="FF0000"/>
              </a:buClr>
              <a:buSzPts val="1400"/>
              <a:buChar char="-"/>
            </a:pPr>
            <a:r>
              <a:rPr lang="en" sz="1400">
                <a:solidFill>
                  <a:srgbClr val="FF0000"/>
                </a:solidFill>
              </a:rPr>
              <a:t>also, ClaNC is (theoretically) good at analyzing/classifying high dimensional datapoints when there isnt access to alot of training data</a:t>
            </a:r>
            <a:endParaRPr sz="1400">
              <a:solidFill>
                <a:srgbClr val="FF0000"/>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049983af7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049983af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Kara (roughly 10 min)</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Simplicity: ClaNC, like most clustering models, requires much less computational work to train than DAMIP</a:t>
            </a:r>
            <a:endParaRPr sz="1300"/>
          </a:p>
          <a:p>
            <a:pPr indent="-311150" lvl="1" marL="914400" rtl="0" algn="l">
              <a:spcBef>
                <a:spcPts val="0"/>
              </a:spcBef>
              <a:spcAft>
                <a:spcPts val="0"/>
              </a:spcAft>
              <a:buSzPts val="1300"/>
              <a:buChar char="-"/>
            </a:pPr>
            <a:r>
              <a:rPr lang="en" sz="1300"/>
              <a:t>the philosophical concept of occam’s razor is central to the field of machine learning- the simplest model that can reach a given accuracy is always the best model</a:t>
            </a:r>
            <a:endParaRPr sz="1300"/>
          </a:p>
          <a:p>
            <a:pPr indent="-311150" lvl="1" marL="914400" rtl="0" algn="l">
              <a:spcBef>
                <a:spcPts val="0"/>
              </a:spcBef>
              <a:spcAft>
                <a:spcPts val="0"/>
              </a:spcAft>
              <a:buSzPts val="1300"/>
              <a:buChar char="-"/>
            </a:pPr>
            <a:r>
              <a:rPr lang="en" sz="1300"/>
              <a:t>we can see from this table that the training runtime of KMeans Clustering mainly depends on:</a:t>
            </a:r>
            <a:endParaRPr sz="1300"/>
          </a:p>
          <a:p>
            <a:pPr indent="-311150" lvl="2" marL="1371600" rtl="0" algn="l">
              <a:spcBef>
                <a:spcPts val="0"/>
              </a:spcBef>
              <a:spcAft>
                <a:spcPts val="0"/>
              </a:spcAft>
              <a:buSzPts val="1300"/>
              <a:buChar char="-"/>
            </a:pPr>
            <a:r>
              <a:rPr lang="en" sz="1300"/>
              <a:t>“k”, the number of clusters (which is low in this application), </a:t>
            </a:r>
            <a:endParaRPr sz="1300"/>
          </a:p>
          <a:p>
            <a:pPr indent="-311150" lvl="2" marL="1371600" rtl="0" algn="l">
              <a:spcBef>
                <a:spcPts val="0"/>
              </a:spcBef>
              <a:spcAft>
                <a:spcPts val="0"/>
              </a:spcAft>
              <a:buSzPts val="1300"/>
              <a:buChar char="-"/>
            </a:pPr>
            <a:r>
              <a:rPr lang="en" sz="1300"/>
              <a:t>“n”, which is the number of samples (also low here)</a:t>
            </a:r>
            <a:endParaRPr sz="1300"/>
          </a:p>
          <a:p>
            <a:pPr indent="-311150" lvl="2" marL="1371600" rtl="0" algn="l">
              <a:spcBef>
                <a:spcPts val="0"/>
              </a:spcBef>
              <a:spcAft>
                <a:spcPts val="0"/>
              </a:spcAft>
              <a:buSzPts val="1300"/>
              <a:buChar char="-"/>
            </a:pPr>
            <a:r>
              <a:rPr lang="en" sz="1300"/>
              <a:t>and “m”, which is dimensions (number of genes per data point), which is also low here</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Due to the nature of clustering algorithms, and the nature of this application, ClaNC can theoretically fit high dimensional datasets well without many data points </a:t>
            </a:r>
            <a:endParaRPr sz="1300"/>
          </a:p>
          <a:p>
            <a:pPr indent="-311150" lvl="1" marL="914400" rtl="0" algn="l">
              <a:spcBef>
                <a:spcPts val="0"/>
              </a:spcBef>
              <a:spcAft>
                <a:spcPts val="0"/>
              </a:spcAft>
              <a:buSzPts val="1300"/>
              <a:buChar char="-"/>
            </a:pPr>
            <a:r>
              <a:rPr lang="en" sz="1300"/>
              <a:t>generally N should be at least 10x K, but this varies case by case (depending on the algorithm and/or the application), and clustering algorithms tend to fall on the lower end of this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ClaNC also did a relatively good job at predicting the CD8+ T-Cell Responses</a:t>
            </a:r>
            <a:endParaRPr sz="1300"/>
          </a:p>
          <a:p>
            <a:pPr indent="0" lvl="0" marL="0" rtl="0" algn="l">
              <a:spcBef>
                <a:spcPts val="0"/>
              </a:spcBef>
              <a:spcAft>
                <a:spcPts val="0"/>
              </a:spcAft>
              <a:buNone/>
            </a:pPr>
            <a:r>
              <a:t/>
            </a:r>
            <a:endParaRPr/>
          </a:p>
          <a:p>
            <a:pPr indent="-342900" lvl="0" marL="457200" rtl="0" algn="l">
              <a:lnSpc>
                <a:spcPct val="150000"/>
              </a:lnSpc>
              <a:spcBef>
                <a:spcPts val="0"/>
              </a:spcBef>
              <a:spcAft>
                <a:spcPts val="0"/>
              </a:spcAft>
              <a:buClr>
                <a:srgbClr val="000000"/>
              </a:buClr>
              <a:buSzPts val="1800"/>
              <a:buChar char="-"/>
            </a:pPr>
            <a:r>
              <a:rPr lang="en" sz="1800"/>
              <a:t>Good at predicting CD8+ </a:t>
            </a:r>
            <a:r>
              <a:rPr lang="en" sz="1800" u="sng"/>
              <a:t>T Cell Responses</a:t>
            </a:r>
            <a:endParaRPr sz="1800" u="sng"/>
          </a:p>
          <a:p>
            <a:pPr indent="-317500" lvl="1" marL="914400" rtl="0" algn="l">
              <a:lnSpc>
                <a:spcPct val="150000"/>
              </a:lnSpc>
              <a:spcBef>
                <a:spcPts val="0"/>
              </a:spcBef>
              <a:spcAft>
                <a:spcPts val="0"/>
              </a:spcAft>
              <a:buClr>
                <a:srgbClr val="000000"/>
              </a:buClr>
              <a:buSzPts val="1400"/>
              <a:buChar char="-"/>
            </a:pPr>
            <a:r>
              <a:rPr lang="en" sz="1400"/>
              <a:t>successfully identified C1QB as a predictor of CD8+ T Cell responses, </a:t>
            </a:r>
            <a:r>
              <a:rPr lang="en" sz="1400">
                <a:solidFill>
                  <a:srgbClr val="FF0000"/>
                </a:solidFill>
              </a:rPr>
              <a:t>to pinpoint critical factors in the immune response, such as those related to complement activation.</a:t>
            </a:r>
            <a:endParaRPr sz="1400">
              <a:solidFill>
                <a:srgbClr val="FF0000"/>
              </a:solidFill>
            </a:endParaRPr>
          </a:p>
          <a:p>
            <a:pPr indent="-342900" lvl="0" marL="457200" rtl="0" algn="l">
              <a:lnSpc>
                <a:spcPct val="150000"/>
              </a:lnSpc>
              <a:spcBef>
                <a:spcPts val="0"/>
              </a:spcBef>
              <a:spcAft>
                <a:spcPts val="0"/>
              </a:spcAft>
              <a:buClr>
                <a:srgbClr val="000000"/>
              </a:buClr>
              <a:buSzPts val="1800"/>
              <a:buChar char="-"/>
            </a:pPr>
            <a:r>
              <a:rPr lang="en" sz="1800"/>
              <a:t>Takes </a:t>
            </a:r>
            <a:r>
              <a:rPr lang="en" sz="1800" u="sng"/>
              <a:t>Mechanisms of Metabolism</a:t>
            </a:r>
            <a:r>
              <a:rPr lang="en" sz="1800"/>
              <a:t> into Account</a:t>
            </a:r>
            <a:endParaRPr sz="1800"/>
          </a:p>
          <a:p>
            <a:pPr indent="-317500" lvl="1" marL="914400" rtl="0" algn="l">
              <a:lnSpc>
                <a:spcPct val="150000"/>
              </a:lnSpc>
              <a:spcBef>
                <a:spcPts val="0"/>
              </a:spcBef>
              <a:spcAft>
                <a:spcPts val="0"/>
              </a:spcAft>
              <a:buClr>
                <a:srgbClr val="000000"/>
              </a:buClr>
              <a:buSzPts val="1400"/>
              <a:buChar char="-"/>
            </a:pPr>
            <a:r>
              <a:rPr lang="en" sz="1400"/>
              <a:t>identified the role of glucose metabolism regulators in the immune response, it </a:t>
            </a:r>
            <a:r>
              <a:rPr lang="en" sz="1400">
                <a:solidFill>
                  <a:srgbClr val="FF0000"/>
                </a:solidFill>
              </a:rPr>
              <a:t>can capture complex metabolic influences</a:t>
            </a:r>
            <a:r>
              <a:rPr lang="en" sz="1400"/>
              <a:t> </a:t>
            </a:r>
            <a:endParaRPr sz="1400"/>
          </a:p>
          <a:p>
            <a:pPr indent="0" lvl="0" marL="0" rtl="0" algn="l">
              <a:lnSpc>
                <a:spcPct val="150000"/>
              </a:lnSpc>
              <a:spcBef>
                <a:spcPts val="1200"/>
              </a:spcBef>
              <a:spcAft>
                <a:spcPts val="0"/>
              </a:spcAft>
              <a:buNone/>
            </a:pPr>
            <a:r>
              <a:rPr lang="en" sz="1800"/>
              <a:t>Identifies </a:t>
            </a:r>
            <a:r>
              <a:rPr lang="en" sz="1800" u="sng"/>
              <a:t>Immune Correlates</a:t>
            </a:r>
            <a:endParaRPr sz="1800" u="sng"/>
          </a:p>
          <a:p>
            <a:pPr indent="-317500" lvl="1" marL="914400" rtl="0" algn="l">
              <a:lnSpc>
                <a:spcPct val="150000"/>
              </a:lnSpc>
              <a:spcBef>
                <a:spcPts val="1200"/>
              </a:spcBef>
              <a:spcAft>
                <a:spcPts val="0"/>
              </a:spcAft>
              <a:buClr>
                <a:srgbClr val="000000"/>
              </a:buClr>
              <a:buSzPts val="1400"/>
              <a:buChar char="-"/>
            </a:pPr>
            <a:r>
              <a:rPr lang="en" sz="1400"/>
              <a:t>can reveal new biological pathways, </a:t>
            </a:r>
            <a:r>
              <a:rPr lang="en" sz="1400">
                <a:solidFill>
                  <a:srgbClr val="FF0000"/>
                </a:solidFill>
              </a:rPr>
              <a:t>such as stress responses and glucose transport</a:t>
            </a:r>
            <a:endParaRPr sz="1400">
              <a:solidFill>
                <a:srgbClr val="FF0000"/>
              </a:solidFill>
            </a:endParaRPr>
          </a:p>
          <a:p>
            <a:pPr indent="-317500" lvl="1" marL="914400" rtl="0" algn="l">
              <a:lnSpc>
                <a:spcPct val="150000"/>
              </a:lnSpc>
              <a:spcBef>
                <a:spcPts val="0"/>
              </a:spcBef>
              <a:spcAft>
                <a:spcPts val="0"/>
              </a:spcAft>
              <a:buClr>
                <a:srgbClr val="ADADAD"/>
              </a:buClr>
              <a:buSzPts val="1400"/>
              <a:buChar char="-"/>
            </a:pPr>
            <a:r>
              <a:t/>
            </a:r>
            <a:endParaRPr sz="1400"/>
          </a:p>
          <a:p>
            <a:pPr indent="-317500" lvl="0" marL="457200" rtl="0" algn="l">
              <a:lnSpc>
                <a:spcPct val="150000"/>
              </a:lnSpc>
              <a:spcBef>
                <a:spcPts val="0"/>
              </a:spcBef>
              <a:spcAft>
                <a:spcPts val="0"/>
              </a:spcAft>
              <a:buClr>
                <a:srgbClr val="FF0000"/>
              </a:buClr>
              <a:buSzPts val="1400"/>
              <a:buChar char="-"/>
            </a:pPr>
            <a:r>
              <a:rPr lang="en" sz="1400">
                <a:solidFill>
                  <a:srgbClr val="FF0000"/>
                </a:solidFill>
              </a:rPr>
              <a:t>also, ClaNC is (theoretically) good at analyzing/classifying high dimensional datapoints when there isnt access to alot of training data</a:t>
            </a:r>
            <a:endParaRPr sz="1400">
              <a:solidFill>
                <a:srgbClr val="FF0000"/>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049983af7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049983af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Kara (roughly 10 min)</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Simplicity: ClaNC, like most clustering models, requires much less computational work to train than DAMIP</a:t>
            </a:r>
            <a:endParaRPr sz="1300"/>
          </a:p>
          <a:p>
            <a:pPr indent="-311150" lvl="1" marL="914400" rtl="0" algn="l">
              <a:spcBef>
                <a:spcPts val="0"/>
              </a:spcBef>
              <a:spcAft>
                <a:spcPts val="0"/>
              </a:spcAft>
              <a:buSzPts val="1300"/>
              <a:buChar char="-"/>
            </a:pPr>
            <a:r>
              <a:rPr lang="en" sz="1300"/>
              <a:t>the philosophical concept of occam’s razor is central to the field of machine learning- the simplest model that can reach a given accuracy is always the best model</a:t>
            </a:r>
            <a:endParaRPr sz="1300"/>
          </a:p>
          <a:p>
            <a:pPr indent="-311150" lvl="1" marL="914400" rtl="0" algn="l">
              <a:spcBef>
                <a:spcPts val="0"/>
              </a:spcBef>
              <a:spcAft>
                <a:spcPts val="0"/>
              </a:spcAft>
              <a:buSzPts val="1300"/>
              <a:buChar char="-"/>
            </a:pPr>
            <a:r>
              <a:rPr lang="en" sz="1300"/>
              <a:t>we can see from this table that the training runtime of KMeans Clustering mainly depends on:</a:t>
            </a:r>
            <a:endParaRPr sz="1300"/>
          </a:p>
          <a:p>
            <a:pPr indent="-311150" lvl="2" marL="1371600" rtl="0" algn="l">
              <a:spcBef>
                <a:spcPts val="0"/>
              </a:spcBef>
              <a:spcAft>
                <a:spcPts val="0"/>
              </a:spcAft>
              <a:buSzPts val="1300"/>
              <a:buChar char="-"/>
            </a:pPr>
            <a:r>
              <a:rPr lang="en" sz="1300"/>
              <a:t>“k”, the number of clusters (which is low in this application), </a:t>
            </a:r>
            <a:endParaRPr sz="1300"/>
          </a:p>
          <a:p>
            <a:pPr indent="-311150" lvl="2" marL="1371600" rtl="0" algn="l">
              <a:spcBef>
                <a:spcPts val="0"/>
              </a:spcBef>
              <a:spcAft>
                <a:spcPts val="0"/>
              </a:spcAft>
              <a:buSzPts val="1300"/>
              <a:buChar char="-"/>
            </a:pPr>
            <a:r>
              <a:rPr lang="en" sz="1300"/>
              <a:t>“n”, which is the number of samples (also low here)</a:t>
            </a:r>
            <a:endParaRPr sz="1300"/>
          </a:p>
          <a:p>
            <a:pPr indent="-311150" lvl="2" marL="1371600" rtl="0" algn="l">
              <a:spcBef>
                <a:spcPts val="0"/>
              </a:spcBef>
              <a:spcAft>
                <a:spcPts val="0"/>
              </a:spcAft>
              <a:buSzPts val="1300"/>
              <a:buChar char="-"/>
            </a:pPr>
            <a:r>
              <a:rPr lang="en" sz="1300"/>
              <a:t>and “m”, which is dimensions (number of genes per data point), which is also low here</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Due to the nature of clustering algorithms, and the nature of this application, ClaNC can theoretically fit high dimensional datasets well without many data points </a:t>
            </a:r>
            <a:endParaRPr sz="1300"/>
          </a:p>
          <a:p>
            <a:pPr indent="-311150" lvl="1" marL="914400" rtl="0" algn="l">
              <a:spcBef>
                <a:spcPts val="0"/>
              </a:spcBef>
              <a:spcAft>
                <a:spcPts val="0"/>
              </a:spcAft>
              <a:buSzPts val="1300"/>
              <a:buChar char="-"/>
            </a:pPr>
            <a:r>
              <a:rPr lang="en" sz="1300"/>
              <a:t>generally N should be at least 10x K, but this varies case by case (depending on the algorithm and/or the application), and clustering algorithms tend to fall on the lower end of this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ClaNC also did a relatively good job at predicting the CD8+ T-Cell Responses</a:t>
            </a:r>
            <a:endParaRPr sz="1300"/>
          </a:p>
          <a:p>
            <a:pPr indent="0" lvl="0" marL="0" rtl="0" algn="l">
              <a:spcBef>
                <a:spcPts val="0"/>
              </a:spcBef>
              <a:spcAft>
                <a:spcPts val="0"/>
              </a:spcAft>
              <a:buNone/>
            </a:pPr>
            <a:r>
              <a:t/>
            </a:r>
            <a:endParaRPr/>
          </a:p>
          <a:p>
            <a:pPr indent="-342900" lvl="0" marL="457200" rtl="0" algn="l">
              <a:lnSpc>
                <a:spcPct val="150000"/>
              </a:lnSpc>
              <a:spcBef>
                <a:spcPts val="0"/>
              </a:spcBef>
              <a:spcAft>
                <a:spcPts val="0"/>
              </a:spcAft>
              <a:buClr>
                <a:srgbClr val="000000"/>
              </a:buClr>
              <a:buSzPts val="1800"/>
              <a:buChar char="-"/>
            </a:pPr>
            <a:r>
              <a:rPr lang="en" sz="1800"/>
              <a:t>Good at predicting CD8+ </a:t>
            </a:r>
            <a:r>
              <a:rPr lang="en" sz="1800" u="sng"/>
              <a:t>T Cell Responses</a:t>
            </a:r>
            <a:endParaRPr sz="1800" u="sng"/>
          </a:p>
          <a:p>
            <a:pPr indent="-317500" lvl="1" marL="914400" rtl="0" algn="l">
              <a:lnSpc>
                <a:spcPct val="150000"/>
              </a:lnSpc>
              <a:spcBef>
                <a:spcPts val="0"/>
              </a:spcBef>
              <a:spcAft>
                <a:spcPts val="0"/>
              </a:spcAft>
              <a:buClr>
                <a:srgbClr val="000000"/>
              </a:buClr>
              <a:buSzPts val="1400"/>
              <a:buChar char="-"/>
            </a:pPr>
            <a:r>
              <a:rPr lang="en" sz="1400"/>
              <a:t>successfully identified C1QB as a predictor of CD8+ T Cell responses, </a:t>
            </a:r>
            <a:r>
              <a:rPr lang="en" sz="1400">
                <a:solidFill>
                  <a:srgbClr val="FF0000"/>
                </a:solidFill>
              </a:rPr>
              <a:t>to pinpoint critical factors in the immune response, such as those related to complement activation.</a:t>
            </a:r>
            <a:endParaRPr sz="1400">
              <a:solidFill>
                <a:srgbClr val="FF0000"/>
              </a:solidFill>
            </a:endParaRPr>
          </a:p>
          <a:p>
            <a:pPr indent="-342900" lvl="0" marL="457200" rtl="0" algn="l">
              <a:lnSpc>
                <a:spcPct val="150000"/>
              </a:lnSpc>
              <a:spcBef>
                <a:spcPts val="0"/>
              </a:spcBef>
              <a:spcAft>
                <a:spcPts val="0"/>
              </a:spcAft>
              <a:buClr>
                <a:srgbClr val="000000"/>
              </a:buClr>
              <a:buSzPts val="1800"/>
              <a:buChar char="-"/>
            </a:pPr>
            <a:r>
              <a:rPr lang="en" sz="1800"/>
              <a:t>Takes </a:t>
            </a:r>
            <a:r>
              <a:rPr lang="en" sz="1800" u="sng"/>
              <a:t>Mechanisms of Metabolism</a:t>
            </a:r>
            <a:r>
              <a:rPr lang="en" sz="1800"/>
              <a:t> into Account</a:t>
            </a:r>
            <a:endParaRPr sz="1800"/>
          </a:p>
          <a:p>
            <a:pPr indent="-317500" lvl="1" marL="914400" rtl="0" algn="l">
              <a:lnSpc>
                <a:spcPct val="150000"/>
              </a:lnSpc>
              <a:spcBef>
                <a:spcPts val="0"/>
              </a:spcBef>
              <a:spcAft>
                <a:spcPts val="0"/>
              </a:spcAft>
              <a:buClr>
                <a:srgbClr val="000000"/>
              </a:buClr>
              <a:buSzPts val="1400"/>
              <a:buChar char="-"/>
            </a:pPr>
            <a:r>
              <a:rPr lang="en" sz="1400"/>
              <a:t>identified the role of glucose metabolism regulators in the immune response, it </a:t>
            </a:r>
            <a:r>
              <a:rPr lang="en" sz="1400">
                <a:solidFill>
                  <a:srgbClr val="FF0000"/>
                </a:solidFill>
              </a:rPr>
              <a:t>can capture complex metabolic influences</a:t>
            </a:r>
            <a:r>
              <a:rPr lang="en" sz="1400"/>
              <a:t> </a:t>
            </a:r>
            <a:endParaRPr sz="1400"/>
          </a:p>
          <a:p>
            <a:pPr indent="0" lvl="0" marL="0" rtl="0" algn="l">
              <a:lnSpc>
                <a:spcPct val="150000"/>
              </a:lnSpc>
              <a:spcBef>
                <a:spcPts val="1200"/>
              </a:spcBef>
              <a:spcAft>
                <a:spcPts val="0"/>
              </a:spcAft>
              <a:buNone/>
            </a:pPr>
            <a:r>
              <a:rPr lang="en" sz="1800"/>
              <a:t>Identifies </a:t>
            </a:r>
            <a:r>
              <a:rPr lang="en" sz="1800" u="sng"/>
              <a:t>Immune Correlates</a:t>
            </a:r>
            <a:endParaRPr sz="1800" u="sng"/>
          </a:p>
          <a:p>
            <a:pPr indent="-317500" lvl="1" marL="914400" rtl="0" algn="l">
              <a:lnSpc>
                <a:spcPct val="150000"/>
              </a:lnSpc>
              <a:spcBef>
                <a:spcPts val="1200"/>
              </a:spcBef>
              <a:spcAft>
                <a:spcPts val="0"/>
              </a:spcAft>
              <a:buClr>
                <a:srgbClr val="000000"/>
              </a:buClr>
              <a:buSzPts val="1400"/>
              <a:buChar char="-"/>
            </a:pPr>
            <a:r>
              <a:rPr lang="en" sz="1400"/>
              <a:t>can reveal new biological pathways, </a:t>
            </a:r>
            <a:r>
              <a:rPr lang="en" sz="1400">
                <a:solidFill>
                  <a:srgbClr val="FF0000"/>
                </a:solidFill>
              </a:rPr>
              <a:t>such as stress responses and glucose transport</a:t>
            </a:r>
            <a:endParaRPr sz="1400">
              <a:solidFill>
                <a:srgbClr val="FF0000"/>
              </a:solidFill>
            </a:endParaRPr>
          </a:p>
          <a:p>
            <a:pPr indent="-317500" lvl="1" marL="914400" rtl="0" algn="l">
              <a:lnSpc>
                <a:spcPct val="150000"/>
              </a:lnSpc>
              <a:spcBef>
                <a:spcPts val="0"/>
              </a:spcBef>
              <a:spcAft>
                <a:spcPts val="0"/>
              </a:spcAft>
              <a:buClr>
                <a:srgbClr val="ADADAD"/>
              </a:buClr>
              <a:buSzPts val="1400"/>
              <a:buChar char="-"/>
            </a:pPr>
            <a:r>
              <a:t/>
            </a:r>
            <a:endParaRPr sz="1400"/>
          </a:p>
          <a:p>
            <a:pPr indent="-317500" lvl="0" marL="457200" rtl="0" algn="l">
              <a:lnSpc>
                <a:spcPct val="150000"/>
              </a:lnSpc>
              <a:spcBef>
                <a:spcPts val="0"/>
              </a:spcBef>
              <a:spcAft>
                <a:spcPts val="0"/>
              </a:spcAft>
              <a:buClr>
                <a:srgbClr val="FF0000"/>
              </a:buClr>
              <a:buSzPts val="1400"/>
              <a:buChar char="-"/>
            </a:pPr>
            <a:r>
              <a:rPr lang="en" sz="1400">
                <a:solidFill>
                  <a:srgbClr val="FF0000"/>
                </a:solidFill>
              </a:rPr>
              <a:t>also, ClaNC is (theoretically) good at analyzing/classifying high dimensional datapoints when there isnt access to alot of training data</a:t>
            </a:r>
            <a:endParaRPr sz="1400">
              <a:solidFill>
                <a:srgbClr val="FF0000"/>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272d4de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272d4de4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 more updated stats</a:t>
            </a:r>
            <a:endParaRPr/>
          </a:p>
          <a:p>
            <a:pPr indent="0" lvl="0" marL="0" rtl="0" algn="l">
              <a:spcBef>
                <a:spcPts val="0"/>
              </a:spcBef>
              <a:spcAft>
                <a:spcPts val="0"/>
              </a:spcAft>
              <a:buNone/>
            </a:pPr>
            <a:r>
              <a:rPr lang="en" u="sng">
                <a:solidFill>
                  <a:schemeClr val="hlink"/>
                </a:solidFill>
                <a:hlinkClick r:id="rId2"/>
              </a:rPr>
              <a:t>https://www.who.int/news-room/fact-sheets/detail/yellow-fever</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8b1a35c367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8b1a35c367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Kara (roughly 10 min)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lnSpc>
                <a:spcPct val="150000"/>
              </a:lnSpc>
              <a:spcBef>
                <a:spcPts val="0"/>
              </a:spcBef>
              <a:spcAft>
                <a:spcPts val="0"/>
              </a:spcAft>
              <a:buClr>
                <a:srgbClr val="000000"/>
              </a:buClr>
              <a:buSzPts val="1800"/>
              <a:buChar char="-"/>
            </a:pPr>
            <a:r>
              <a:rPr lang="en" sz="1800"/>
              <a:t>Prone to </a:t>
            </a:r>
            <a:r>
              <a:rPr lang="en" sz="1800" u="sng"/>
              <a:t>Overfitting</a:t>
            </a:r>
            <a:endParaRPr sz="1800" u="sng"/>
          </a:p>
          <a:p>
            <a:pPr indent="-342900" lvl="1" marL="914400" rtl="0" algn="l">
              <a:lnSpc>
                <a:spcPct val="150000"/>
              </a:lnSpc>
              <a:spcBef>
                <a:spcPts val="0"/>
              </a:spcBef>
              <a:spcAft>
                <a:spcPts val="0"/>
              </a:spcAft>
              <a:buClr>
                <a:srgbClr val="ADADAD"/>
              </a:buClr>
              <a:buSzPts val="1800"/>
              <a:buChar char="-"/>
            </a:pPr>
            <a:r>
              <a:rPr lang="en" sz="1800"/>
              <a:t>“overfitting is when a machine learning algorithm becomes too complex to work well in the field. The role of any classification algorithm, especially clustering ones like ClaNC, are to classify data points with optimal accuracy. Usually most of the features (in this case, genes), given to the algorithm pre-train are useless, with the actual classification mostly depending on a few features which correlate with the true classification. When non useful features are given the same weight as useful ones, it leads to the phenomenon of overfitting, where a model can become increasingly complex until it fits the training set perfectly, but does not represent the underlying truth. For any problem, there is an optimal model complexity.</a:t>
            </a:r>
            <a:endParaRPr sz="1800"/>
          </a:p>
          <a:p>
            <a:pPr indent="-342900" lvl="1" marL="914400" rtl="0" algn="l">
              <a:lnSpc>
                <a:spcPct val="150000"/>
              </a:lnSpc>
              <a:spcBef>
                <a:spcPts val="0"/>
              </a:spcBef>
              <a:spcAft>
                <a:spcPts val="0"/>
              </a:spcAft>
              <a:buClr>
                <a:srgbClr val="ADADAD"/>
              </a:buClr>
              <a:buSzPts val="1800"/>
              <a:buChar char="-"/>
            </a:pPr>
            <a:r>
              <a:rPr lang="en" sz="1800"/>
              <a:t>typically in ML, (after PCA), the dimensionality of the data should be reduced to 10% or less of the # of datapoints to prevent overfitting. if a model can’t perform with that, probably there is not enough datapoints, or the data doesn’t contain the correct features required to predict the classification of a datapoint.</a:t>
            </a:r>
            <a:endParaRPr sz="1800"/>
          </a:p>
          <a:p>
            <a:pPr indent="-317500" lvl="1" marL="914400" rtl="0" algn="l">
              <a:lnSpc>
                <a:spcPct val="150000"/>
              </a:lnSpc>
              <a:spcBef>
                <a:spcPts val="0"/>
              </a:spcBef>
              <a:spcAft>
                <a:spcPts val="0"/>
              </a:spcAft>
              <a:buClr>
                <a:srgbClr val="000000"/>
              </a:buClr>
              <a:buSzPts val="1400"/>
              <a:buChar char="-"/>
            </a:pPr>
            <a:r>
              <a:rPr lang="en" sz="1400"/>
              <a:t>ClaNC models must be customized with a lot of detail for applications like the one in this paper, rendering it in need to some adaptation for other applications</a:t>
            </a:r>
            <a:endParaRPr sz="1400"/>
          </a:p>
          <a:p>
            <a:pPr indent="-342900" lvl="0" marL="457200" rtl="0" algn="l">
              <a:lnSpc>
                <a:spcPct val="150000"/>
              </a:lnSpc>
              <a:spcBef>
                <a:spcPts val="0"/>
              </a:spcBef>
              <a:spcAft>
                <a:spcPts val="0"/>
              </a:spcAft>
              <a:buClr>
                <a:srgbClr val="000000"/>
              </a:buClr>
              <a:buSzPts val="1800"/>
              <a:buChar char="-"/>
            </a:pPr>
            <a:r>
              <a:rPr lang="en" sz="1800"/>
              <a:t>Not Great at </a:t>
            </a:r>
            <a:r>
              <a:rPr lang="en" sz="1800" u="sng"/>
              <a:t>Gene Role Prediction</a:t>
            </a:r>
            <a:endParaRPr sz="1800" u="sng"/>
          </a:p>
          <a:p>
            <a:pPr indent="-317500" lvl="1" marL="914400" rtl="0" algn="l">
              <a:lnSpc>
                <a:spcPct val="150000"/>
              </a:lnSpc>
              <a:spcBef>
                <a:spcPts val="0"/>
              </a:spcBef>
              <a:spcAft>
                <a:spcPts val="0"/>
              </a:spcAft>
              <a:buClr>
                <a:srgbClr val="000000"/>
              </a:buClr>
              <a:buSzPts val="1400"/>
              <a:buChar char="-"/>
            </a:pPr>
            <a:r>
              <a:rPr lang="en" sz="1400"/>
              <a:t>ClaNC can identify correlations between specific genes and immune modulation outcome, given that it is a clustering algorithm, but it does not help with identifying mechanisms of said genes</a:t>
            </a:r>
            <a:endParaRPr sz="1400"/>
          </a:p>
          <a:p>
            <a:pPr indent="0" lvl="0" marL="0" rtl="0" algn="l">
              <a:lnSpc>
                <a:spcPct val="150000"/>
              </a:lnSpc>
              <a:spcBef>
                <a:spcPts val="1200"/>
              </a:spcBef>
              <a:spcAft>
                <a:spcPts val="0"/>
              </a:spcAft>
              <a:buNone/>
            </a:pPr>
            <a:r>
              <a:t/>
            </a:r>
            <a:endParaRPr sz="1400"/>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049983af7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049983af7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Kara (roughly 10 min)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lnSpc>
                <a:spcPct val="150000"/>
              </a:lnSpc>
              <a:spcBef>
                <a:spcPts val="0"/>
              </a:spcBef>
              <a:spcAft>
                <a:spcPts val="0"/>
              </a:spcAft>
              <a:buClr>
                <a:srgbClr val="000000"/>
              </a:buClr>
              <a:buSzPts val="1800"/>
              <a:buChar char="-"/>
            </a:pPr>
            <a:r>
              <a:rPr lang="en" sz="1800"/>
              <a:t>Prone to </a:t>
            </a:r>
            <a:r>
              <a:rPr lang="en" sz="1800" u="sng"/>
              <a:t>Overfitting</a:t>
            </a:r>
            <a:endParaRPr sz="1800" u="sng"/>
          </a:p>
          <a:p>
            <a:pPr indent="-342900" lvl="1" marL="914400" rtl="0" algn="l">
              <a:lnSpc>
                <a:spcPct val="150000"/>
              </a:lnSpc>
              <a:spcBef>
                <a:spcPts val="0"/>
              </a:spcBef>
              <a:spcAft>
                <a:spcPts val="0"/>
              </a:spcAft>
              <a:buClr>
                <a:srgbClr val="ADADAD"/>
              </a:buClr>
              <a:buSzPts val="1800"/>
              <a:buChar char="-"/>
            </a:pPr>
            <a:r>
              <a:rPr lang="en" sz="1800"/>
              <a:t>“overfitting is when a machine learning algorithm becomes too complex to work well in the field. The role of any classification algorithm, especially clustering ones like ClaNC, are to classify data points with optimal accuracy. Usually most of the features (in this case, genes), given to the algorithm pre-train are useless, with the actual classification mostly depending on a few features which correlate with the true classification. When non useful features are given the same weight as useful ones, it leads to the phenomenon of overfitting, where a model can become increasingly complex until it fits the training set perfectly, but does not represent the underlying truth. For any problem, there is an optimal model complexity.</a:t>
            </a:r>
            <a:endParaRPr sz="1800"/>
          </a:p>
          <a:p>
            <a:pPr indent="-342900" lvl="1" marL="914400" rtl="0" algn="l">
              <a:lnSpc>
                <a:spcPct val="150000"/>
              </a:lnSpc>
              <a:spcBef>
                <a:spcPts val="0"/>
              </a:spcBef>
              <a:spcAft>
                <a:spcPts val="0"/>
              </a:spcAft>
              <a:buClr>
                <a:srgbClr val="ADADAD"/>
              </a:buClr>
              <a:buSzPts val="1800"/>
              <a:buChar char="-"/>
            </a:pPr>
            <a:r>
              <a:rPr lang="en" sz="1800"/>
              <a:t>typically in ML, (after PCA), the dimensionality of the data should be reduced to 10% or less of the # of datapoints to prevent overfitting. if a model can’t perform with that, probably there is not enough datapoints, or the data doesn’t contain the correct features required to predict the classification of a datapoint.</a:t>
            </a:r>
            <a:endParaRPr sz="1800"/>
          </a:p>
          <a:p>
            <a:pPr indent="-317500" lvl="1" marL="914400" rtl="0" algn="l">
              <a:lnSpc>
                <a:spcPct val="150000"/>
              </a:lnSpc>
              <a:spcBef>
                <a:spcPts val="0"/>
              </a:spcBef>
              <a:spcAft>
                <a:spcPts val="0"/>
              </a:spcAft>
              <a:buClr>
                <a:srgbClr val="000000"/>
              </a:buClr>
              <a:buSzPts val="1400"/>
              <a:buChar char="-"/>
            </a:pPr>
            <a:r>
              <a:rPr lang="en" sz="1400"/>
              <a:t>ClaNC models must be customized with a lot of detail for applications like the one in this paper, rendering it in need to some adaptation for other applications</a:t>
            </a:r>
            <a:endParaRPr sz="1400"/>
          </a:p>
          <a:p>
            <a:pPr indent="-342900" lvl="0" marL="457200" rtl="0" algn="l">
              <a:lnSpc>
                <a:spcPct val="150000"/>
              </a:lnSpc>
              <a:spcBef>
                <a:spcPts val="0"/>
              </a:spcBef>
              <a:spcAft>
                <a:spcPts val="0"/>
              </a:spcAft>
              <a:buClr>
                <a:srgbClr val="000000"/>
              </a:buClr>
              <a:buSzPts val="1800"/>
              <a:buChar char="-"/>
            </a:pPr>
            <a:r>
              <a:rPr lang="en" sz="1800"/>
              <a:t>Not Great at </a:t>
            </a:r>
            <a:r>
              <a:rPr lang="en" sz="1800" u="sng"/>
              <a:t>Gene Role Prediction</a:t>
            </a:r>
            <a:endParaRPr sz="1800" u="sng"/>
          </a:p>
          <a:p>
            <a:pPr indent="-317500" lvl="1" marL="914400" rtl="0" algn="l">
              <a:lnSpc>
                <a:spcPct val="150000"/>
              </a:lnSpc>
              <a:spcBef>
                <a:spcPts val="0"/>
              </a:spcBef>
              <a:spcAft>
                <a:spcPts val="0"/>
              </a:spcAft>
              <a:buClr>
                <a:srgbClr val="000000"/>
              </a:buClr>
              <a:buSzPts val="1400"/>
              <a:buChar char="-"/>
            </a:pPr>
            <a:r>
              <a:rPr lang="en" sz="1400"/>
              <a:t>ClaNC can identify correlations between specific genes and immune modulation outcome, given that it is a clustering algorithm, but it does not help with identifying mechanisms of said genes</a:t>
            </a:r>
            <a:endParaRPr sz="1400"/>
          </a:p>
          <a:p>
            <a:pPr indent="0" lvl="0" marL="0" rtl="0" algn="l">
              <a:lnSpc>
                <a:spcPct val="150000"/>
              </a:lnSpc>
              <a:spcBef>
                <a:spcPts val="1200"/>
              </a:spcBef>
              <a:spcAft>
                <a:spcPts val="0"/>
              </a:spcAft>
              <a:buNone/>
            </a:pPr>
            <a:r>
              <a:t/>
            </a:r>
            <a:endParaRPr sz="1400"/>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49983af7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49983af7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Kara (roughly 10 min)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lnSpc>
                <a:spcPct val="150000"/>
              </a:lnSpc>
              <a:spcBef>
                <a:spcPts val="0"/>
              </a:spcBef>
              <a:spcAft>
                <a:spcPts val="0"/>
              </a:spcAft>
              <a:buClr>
                <a:srgbClr val="000000"/>
              </a:buClr>
              <a:buSzPts val="1800"/>
              <a:buChar char="-"/>
            </a:pPr>
            <a:r>
              <a:rPr lang="en" sz="1800"/>
              <a:t>Prone to </a:t>
            </a:r>
            <a:r>
              <a:rPr lang="en" sz="1800" u="sng"/>
              <a:t>Overfitting</a:t>
            </a:r>
            <a:endParaRPr sz="1800" u="sng"/>
          </a:p>
          <a:p>
            <a:pPr indent="-342900" lvl="1" marL="914400" rtl="0" algn="l">
              <a:lnSpc>
                <a:spcPct val="150000"/>
              </a:lnSpc>
              <a:spcBef>
                <a:spcPts val="0"/>
              </a:spcBef>
              <a:spcAft>
                <a:spcPts val="0"/>
              </a:spcAft>
              <a:buClr>
                <a:srgbClr val="ADADAD"/>
              </a:buClr>
              <a:buSzPts val="1800"/>
              <a:buChar char="-"/>
            </a:pPr>
            <a:r>
              <a:rPr lang="en" sz="1800"/>
              <a:t>“overfitting is when a machine learning algorithm becomes too complex to work well in the field. The role of any classification algorithm, especially clustering ones like ClaNC, are to classify data points with optimal accuracy. Usually most of the features (in this case, genes), given to the algorithm pre-train are useless, with the actual classification mostly depending on a few features which correlate with the true classification. When non useful features are given the same weight as useful ones, it leads to the phenomenon of overfitting, where a model can become increasingly complex until it fits the training set perfectly, but does not represent the underlying truth. For any problem, there is an optimal model complexity.</a:t>
            </a:r>
            <a:endParaRPr sz="1800"/>
          </a:p>
          <a:p>
            <a:pPr indent="-342900" lvl="1" marL="914400" rtl="0" algn="l">
              <a:lnSpc>
                <a:spcPct val="150000"/>
              </a:lnSpc>
              <a:spcBef>
                <a:spcPts val="0"/>
              </a:spcBef>
              <a:spcAft>
                <a:spcPts val="0"/>
              </a:spcAft>
              <a:buClr>
                <a:srgbClr val="ADADAD"/>
              </a:buClr>
              <a:buSzPts val="1800"/>
              <a:buChar char="-"/>
            </a:pPr>
            <a:r>
              <a:rPr lang="en" sz="1800"/>
              <a:t>typically in ML, (after PCA), the dimensionality of the data should be reduced to 10% or less of the # of datapoints to prevent overfitting. if a model can’t perform with that, probably there is not enough datapoints, or the data doesn’t contain the correct features required to predict the classification of a datapoint.</a:t>
            </a:r>
            <a:endParaRPr sz="1800"/>
          </a:p>
          <a:p>
            <a:pPr indent="-317500" lvl="1" marL="914400" rtl="0" algn="l">
              <a:lnSpc>
                <a:spcPct val="150000"/>
              </a:lnSpc>
              <a:spcBef>
                <a:spcPts val="0"/>
              </a:spcBef>
              <a:spcAft>
                <a:spcPts val="0"/>
              </a:spcAft>
              <a:buClr>
                <a:srgbClr val="000000"/>
              </a:buClr>
              <a:buSzPts val="1400"/>
              <a:buChar char="-"/>
            </a:pPr>
            <a:r>
              <a:rPr lang="en" sz="1400"/>
              <a:t>ClaNC models must be customized with a lot of detail for applications like the one in this paper, rendering it in need to some adaptation for other applications</a:t>
            </a:r>
            <a:endParaRPr sz="1400"/>
          </a:p>
          <a:p>
            <a:pPr indent="-342900" lvl="0" marL="457200" rtl="0" algn="l">
              <a:lnSpc>
                <a:spcPct val="150000"/>
              </a:lnSpc>
              <a:spcBef>
                <a:spcPts val="0"/>
              </a:spcBef>
              <a:spcAft>
                <a:spcPts val="0"/>
              </a:spcAft>
              <a:buClr>
                <a:srgbClr val="000000"/>
              </a:buClr>
              <a:buSzPts val="1800"/>
              <a:buChar char="-"/>
            </a:pPr>
            <a:r>
              <a:rPr lang="en" sz="1800"/>
              <a:t>Not Great at </a:t>
            </a:r>
            <a:r>
              <a:rPr lang="en" sz="1800" u="sng"/>
              <a:t>Gene Role Prediction</a:t>
            </a:r>
            <a:endParaRPr sz="1800" u="sng"/>
          </a:p>
          <a:p>
            <a:pPr indent="-317500" lvl="1" marL="914400" rtl="0" algn="l">
              <a:lnSpc>
                <a:spcPct val="150000"/>
              </a:lnSpc>
              <a:spcBef>
                <a:spcPts val="0"/>
              </a:spcBef>
              <a:spcAft>
                <a:spcPts val="0"/>
              </a:spcAft>
              <a:buClr>
                <a:srgbClr val="000000"/>
              </a:buClr>
              <a:buSzPts val="1400"/>
              <a:buChar char="-"/>
            </a:pPr>
            <a:r>
              <a:rPr lang="en" sz="1400"/>
              <a:t>ClaNC can identify correlations between specific genes and immune modulation outcome, given that it is a clustering algorithm, but it does not help with identifying mechanisms of said genes</a:t>
            </a:r>
            <a:endParaRPr sz="1400"/>
          </a:p>
          <a:p>
            <a:pPr indent="0" lvl="0" marL="0" rtl="0" algn="l">
              <a:lnSpc>
                <a:spcPct val="150000"/>
              </a:lnSpc>
              <a:spcBef>
                <a:spcPts val="1200"/>
              </a:spcBef>
              <a:spcAft>
                <a:spcPts val="0"/>
              </a:spcAft>
              <a:buNone/>
            </a:pPr>
            <a:r>
              <a:t/>
            </a:r>
            <a:endParaRPr sz="1400"/>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8b1a35c367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8b1a35c367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So now on to DAMIP, which is the model that </a:t>
            </a:r>
            <a:r>
              <a:rPr lang="en"/>
              <a:t>actually</a:t>
            </a:r>
            <a:r>
              <a:rPr lang="en"/>
              <a:t> worked for these </a:t>
            </a:r>
            <a:r>
              <a:rPr lang="en"/>
              <a:t>researchers</a:t>
            </a:r>
            <a:r>
              <a:rPr lang="en"/>
              <a:t> in the 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DAMIP utillizes large scale discrete optimization, which is a type of optimization, and support vector machines, which are known to be good at solving </a:t>
            </a:r>
            <a:r>
              <a:rPr lang="en"/>
              <a:t>binary</a:t>
            </a:r>
            <a:r>
              <a:rPr lang="en"/>
              <a:t> classification problems.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this, DAMIP gains the </a:t>
            </a:r>
            <a:r>
              <a:rPr lang="en"/>
              <a:t>following</a:t>
            </a:r>
            <a:r>
              <a:rPr lang="en"/>
              <a:t> features:</a:t>
            </a:r>
            <a:endParaRPr/>
          </a:p>
          <a:p>
            <a:pPr indent="-298450" lvl="0" marL="457200" rtl="0" algn="l">
              <a:spcBef>
                <a:spcPts val="0"/>
              </a:spcBef>
              <a:spcAft>
                <a:spcPts val="0"/>
              </a:spcAft>
              <a:buSzPts val="1100"/>
              <a:buChar char="-"/>
            </a:pPr>
            <a:r>
              <a:rPr lang="en"/>
              <a:t>the ability of classify any number of disticnt groups</a:t>
            </a:r>
            <a:endParaRPr/>
          </a:p>
          <a:p>
            <a:pPr indent="-298450" lvl="0" marL="457200" rtl="0" algn="l">
              <a:spcBef>
                <a:spcPts val="0"/>
              </a:spcBef>
              <a:spcAft>
                <a:spcPts val="0"/>
              </a:spcAft>
              <a:buSzPts val="1100"/>
              <a:buChar char="-"/>
            </a:pPr>
            <a:r>
              <a:rPr lang="en"/>
              <a:t>the ability to </a:t>
            </a:r>
            <a:r>
              <a:rPr lang="en"/>
              <a:t>incorporate</a:t>
            </a:r>
            <a:r>
              <a:rPr lang="en"/>
              <a:t> </a:t>
            </a:r>
            <a:r>
              <a:rPr lang="en"/>
              <a:t>heterogeneous</a:t>
            </a:r>
            <a:r>
              <a:rPr lang="en"/>
              <a:t> types of attributes as input</a:t>
            </a:r>
            <a:endParaRPr/>
          </a:p>
          <a:p>
            <a:pPr indent="-298450" lvl="0" marL="457200" rtl="0" algn="l">
              <a:spcBef>
                <a:spcPts val="0"/>
              </a:spcBef>
              <a:spcAft>
                <a:spcPts val="0"/>
              </a:spcAft>
              <a:buSzPts val="1100"/>
              <a:buChar char="-"/>
            </a:pPr>
            <a:r>
              <a:rPr lang="en"/>
              <a:t>a high dimensional data transform that elimintates noise and errors (which we know from the supplementals is PCA)</a:t>
            </a:r>
            <a:endParaRPr/>
          </a:p>
          <a:p>
            <a:pPr indent="-298450" lvl="0" marL="457200" rtl="0" algn="l">
              <a:spcBef>
                <a:spcPts val="0"/>
              </a:spcBef>
              <a:spcAft>
                <a:spcPts val="0"/>
              </a:spcAft>
              <a:buSzPts val="1100"/>
              <a:buChar char="-"/>
            </a:pPr>
            <a:r>
              <a:rPr lang="en"/>
              <a:t>and a reserved judgement region that provides a safeguard against over training (another name for overfitting)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sz="1200">
                <a:solidFill>
                  <a:schemeClr val="dk1"/>
                </a:solidFill>
              </a:rPr>
              <a:t>Utilizing the technology of </a:t>
            </a:r>
            <a:r>
              <a:rPr lang="en" sz="1200" u="sng">
                <a:solidFill>
                  <a:schemeClr val="dk1"/>
                </a:solidFill>
              </a:rPr>
              <a:t>large-scale discrete optimization</a:t>
            </a:r>
            <a:r>
              <a:rPr lang="en" sz="1200">
                <a:solidFill>
                  <a:schemeClr val="dk1"/>
                </a:solidFill>
              </a:rPr>
              <a:t> and </a:t>
            </a:r>
            <a:r>
              <a:rPr lang="en" sz="1200" u="sng">
                <a:solidFill>
                  <a:schemeClr val="dk1"/>
                </a:solidFill>
              </a:rPr>
              <a:t>support-vector machines</a:t>
            </a:r>
            <a:r>
              <a:rPr lang="en" sz="1200">
                <a:solidFill>
                  <a:schemeClr val="dk1"/>
                </a:solidFill>
              </a:rPr>
              <a:t>, we have developed novel predictive models</a:t>
            </a:r>
            <a:r>
              <a:rPr lang="en" sz="800">
                <a:solidFill>
                  <a:schemeClr val="dk1"/>
                </a:solidFill>
              </a:rPr>
              <a:t>16,17 </a:t>
            </a:r>
            <a:r>
              <a:rPr lang="en" sz="1200">
                <a:solidFill>
                  <a:schemeClr val="dk1"/>
                </a:solidFill>
              </a:rPr>
              <a:t>DAMIP, that simultaneously include the following features: </a:t>
            </a:r>
            <a:r>
              <a:rPr lang="en" sz="1200" u="sng">
                <a:solidFill>
                  <a:schemeClr val="dk1"/>
                </a:solidFill>
              </a:rPr>
              <a:t>the ability to classify any number of distinct groups</a:t>
            </a:r>
            <a:r>
              <a:rPr lang="en" sz="1200">
                <a:solidFill>
                  <a:schemeClr val="dk1"/>
                </a:solidFill>
              </a:rPr>
              <a:t>; </a:t>
            </a:r>
            <a:r>
              <a:rPr lang="en" sz="1200" u="sng">
                <a:solidFill>
                  <a:schemeClr val="dk1"/>
                </a:solidFill>
              </a:rPr>
              <a:t>the ability to incorporate heterogeneous types of attributes as inpu</a:t>
            </a:r>
            <a:r>
              <a:rPr lang="en" sz="1200">
                <a:solidFill>
                  <a:schemeClr val="dk1"/>
                </a:solidFill>
              </a:rPr>
              <a:t>t; a </a:t>
            </a:r>
            <a:r>
              <a:rPr lang="en" sz="1200" u="sng">
                <a:solidFill>
                  <a:schemeClr val="dk1"/>
                </a:solidFill>
              </a:rPr>
              <a:t>high-dimensional data transformation that eliminates noise and errors (</a:t>
            </a:r>
            <a:r>
              <a:rPr lang="en" sz="1200" u="sng">
                <a:solidFill>
                  <a:srgbClr val="FF0000"/>
                </a:solidFill>
              </a:rPr>
              <a:t>some sort of PCA)</a:t>
            </a:r>
            <a:r>
              <a:rPr lang="en" sz="1200">
                <a:solidFill>
                  <a:schemeClr val="dk1"/>
                </a:solidFill>
              </a:rPr>
              <a:t> in biological data; constraints to limit the rate of misclassification, and a </a:t>
            </a:r>
            <a:r>
              <a:rPr b="1" lang="en" sz="1200" u="sng">
                <a:solidFill>
                  <a:schemeClr val="dk1"/>
                </a:solidFill>
              </a:rPr>
              <a:t>reserved-judgment region that provides a </a:t>
            </a:r>
            <a:r>
              <a:rPr b="1" lang="en" sz="1200" u="sng">
                <a:solidFill>
                  <a:srgbClr val="FF0000"/>
                </a:solidFill>
              </a:rPr>
              <a:t>safeguard against over-training</a:t>
            </a:r>
            <a:r>
              <a:rPr lang="en" sz="1200">
                <a:solidFill>
                  <a:schemeClr val="dk1"/>
                </a:solidFill>
              </a:rPr>
              <a:t> (which tends to lead to high misclassification rates from the resulting predictive rule); and successive multi-stage classification capability to handle data points placed in the reserved judgment region.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03bef887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03bef887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DAMIP is incredibly adaptive and gives users the ability to shift a whole set of parameters based on the </a:t>
            </a:r>
            <a:r>
              <a:rPr lang="en" sz="1200">
                <a:solidFill>
                  <a:schemeClr val="dk1"/>
                </a:solidFill>
              </a:rPr>
              <a:t>application</a:t>
            </a:r>
            <a:r>
              <a:rPr lang="en" sz="1200">
                <a:solidFill>
                  <a:schemeClr val="dk1"/>
                </a:solidFill>
              </a:rPr>
              <a: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Users can pre-set the number of discriminatory gene </a:t>
            </a:r>
            <a:r>
              <a:rPr lang="en" sz="1200">
                <a:solidFill>
                  <a:schemeClr val="dk1"/>
                </a:solidFill>
              </a:rPr>
              <a:t>measurements</a:t>
            </a:r>
            <a:r>
              <a:rPr lang="en" sz="1200">
                <a:solidFill>
                  <a:schemeClr val="dk1"/>
                </a:solidFill>
              </a:rPr>
              <a:t> that are desired in each signature set, meaning they set the number of features that they want DAMIP to train with</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Users can also set a target threshold value for the classification training accuracy.</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This means that they choose a threshold accuracy rate that DAMIP should reach before </a:t>
            </a:r>
            <a:r>
              <a:rPr lang="en" sz="1200">
                <a:solidFill>
                  <a:schemeClr val="dk1"/>
                </a:solidFill>
              </a:rPr>
              <a:t>terminating</a:t>
            </a:r>
            <a:r>
              <a:rPr lang="en" sz="1200">
                <a:solidFill>
                  <a:schemeClr val="dk1"/>
                </a:solidFill>
              </a:rPr>
              <a:t> its training.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t>
            </a:r>
            <a:r>
              <a:rPr lang="en" sz="1200">
                <a:solidFill>
                  <a:schemeClr val="dk1"/>
                </a:solidFill>
              </a:rPr>
              <a:t>Since the number of patients in each clinical Trial is rather small, we set </a:t>
            </a:r>
            <a:r>
              <a:rPr lang="en" sz="1200">
                <a:solidFill>
                  <a:srgbClr val="FF0000"/>
                </a:solidFill>
              </a:rPr>
              <a:t>each signature set to contain at most 5 gene attributes</a:t>
            </a:r>
            <a:r>
              <a:rPr lang="en"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we will see in the results that the most attributes DAMIP ever needed to use before reaching the desired training accuracy was 3</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also note, “</a:t>
            </a:r>
            <a:r>
              <a:rPr i="1" lang="en" sz="1200">
                <a:solidFill>
                  <a:srgbClr val="980000"/>
                </a:solidFill>
              </a:rPr>
              <a:t>note that with ClaNC, 20 genes yielded classification no better than random chance, and 48 genes was needed to even fit the training dataset”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To develop the classification rule from a given training set, the training data is fed into the DAMIP model. The </a:t>
            </a:r>
            <a:r>
              <a:rPr lang="en" sz="1200" u="sng">
                <a:solidFill>
                  <a:schemeClr val="dk1"/>
                </a:solidFill>
              </a:rPr>
              <a:t>feature selection algorithm</a:t>
            </a:r>
            <a:r>
              <a:rPr lang="en" sz="1200">
                <a:solidFill>
                  <a:schemeClr val="dk1"/>
                </a:solidFill>
              </a:rPr>
              <a:t> inside the model will then determine, out of the large set of gene measurements, a subset of genes – a discriminatory signature -- that may help to classify entities in the training set into the two groups. The classification rate associated with the signature set (obtained by performing ten fold cross validation using the selected signature features) is then recorded. This “learning” process is repeated, each time an updated discriminatory signature set and associated classification rate are obtained and recorded. </a:t>
            </a:r>
            <a:r>
              <a:rPr b="1" lang="en" sz="1200" u="sng">
                <a:solidFill>
                  <a:schemeClr val="dk1"/>
                </a:solidFill>
              </a:rPr>
              <a:t>Users can pre-set the number of discriminatory gene measurements that are desired in each signature set.</a:t>
            </a:r>
            <a:r>
              <a:rPr lang="en" sz="1200">
                <a:solidFill>
                  <a:schemeClr val="dk1"/>
                </a:solidFill>
              </a:rPr>
              <a:t> Since the number of patients in each clinical Trial is rather small, we set </a:t>
            </a:r>
            <a:r>
              <a:rPr lang="en" sz="1200">
                <a:solidFill>
                  <a:srgbClr val="FF0000"/>
                </a:solidFill>
              </a:rPr>
              <a:t>each signature set to contain at most 5 gene attributes</a:t>
            </a:r>
            <a:r>
              <a:rPr lang="en" sz="1200">
                <a:solidFill>
                  <a:schemeClr val="dk1"/>
                </a:solidFill>
              </a:rPr>
              <a:t>. (“</a:t>
            </a:r>
            <a:r>
              <a:rPr i="1" lang="en" sz="1200">
                <a:solidFill>
                  <a:srgbClr val="980000"/>
                </a:solidFill>
              </a:rPr>
              <a:t>note that with ClaNC, 20 genes yielded classification no better than random chance, and 48 genes was needed to even fit the training dataset”)</a:t>
            </a:r>
            <a:r>
              <a:rPr lang="en" sz="1200">
                <a:solidFill>
                  <a:schemeClr val="dk1"/>
                </a:solidFill>
              </a:rPr>
              <a:t> (</a:t>
            </a:r>
            <a:r>
              <a:rPr lang="en" sz="1200">
                <a:solidFill>
                  <a:srgbClr val="FF00FF"/>
                </a:solidFill>
              </a:rPr>
              <a:t>THEY ONLY ACTUALLY USED 3 AT MOST BEFORE THE DESIRED LOSS WAS MET) </a:t>
            </a:r>
            <a:r>
              <a:rPr b="1" lang="en" sz="1200" u="sng">
                <a:solidFill>
                  <a:schemeClr val="dk1"/>
                </a:solidFill>
              </a:rPr>
              <a:t>Users can also pre-set an appropriate target value for the classification rate.</a:t>
            </a:r>
            <a:r>
              <a:rPr lang="en" sz="1200">
                <a:solidFill>
                  <a:schemeClr val="dk1"/>
                </a:solidFill>
              </a:rPr>
              <a:t> Thus the machine will continue to learn (generate signatures sets and associated classification rates) and </a:t>
            </a:r>
            <a:r>
              <a:rPr lang="en" sz="1200" u="sng">
                <a:solidFill>
                  <a:schemeClr val="dk1"/>
                </a:solidFill>
              </a:rPr>
              <a:t>terminate when the target classification rate is achieved</a:t>
            </a:r>
            <a:r>
              <a:rPr lang="en" sz="1200">
                <a:solidFill>
                  <a:schemeClr val="dk1"/>
                </a:solidFill>
              </a:rPr>
              <a:t>, or when it reaches a level of correct classification and cannot improve any further (in this case, it may not have achieved the pre-set target rate). In our study, the learning process was terminated when the resulting classification rate reached 80%. Developing a classification rule is computationally expensive due to the combinatorial nature of the feature selection process. However, once a rule has been obtained, it is easy and inexpensive to apply it to new unknown entities to predict group membership.</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0450e9bf24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0450e9bf24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practice, DAMIP</a:t>
            </a:r>
            <a:endParaRPr/>
          </a:p>
          <a:p>
            <a:pPr indent="0" lvl="0" marL="0" rtl="0" algn="l">
              <a:spcBef>
                <a:spcPts val="0"/>
              </a:spcBef>
              <a:spcAft>
                <a:spcPts val="0"/>
              </a:spcAft>
              <a:buNone/>
            </a:pPr>
            <a:r>
              <a:t/>
            </a:r>
            <a:endParaRPr/>
          </a:p>
          <a:p>
            <a:pPr indent="-342900" lvl="0" marL="457200" rtl="0" algn="l">
              <a:lnSpc>
                <a:spcPct val="150000"/>
              </a:lnSpc>
              <a:spcBef>
                <a:spcPts val="0"/>
              </a:spcBef>
              <a:spcAft>
                <a:spcPts val="0"/>
              </a:spcAft>
              <a:buClr>
                <a:schemeClr val="dk1"/>
              </a:buClr>
              <a:buSzPts val="1800"/>
              <a:buChar char="-"/>
            </a:pPr>
            <a:r>
              <a:rPr lang="en" sz="1800" u="sng">
                <a:solidFill>
                  <a:schemeClr val="dk1"/>
                </a:solidFill>
              </a:rPr>
              <a:t>Versatility</a:t>
            </a:r>
            <a:endParaRPr sz="1800" u="sng">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DAMIP predicted signatures for T Cell and B Cell responses</a:t>
            </a:r>
            <a:endParaRPr sz="1400">
              <a:solidFill>
                <a:schemeClr val="dk1"/>
              </a:solidFill>
            </a:endParaRPr>
          </a:p>
          <a:p>
            <a:pPr indent="0" lvl="0" marL="457200" rtl="0" algn="l">
              <a:lnSpc>
                <a:spcPct val="150000"/>
              </a:lnSpc>
              <a:spcBef>
                <a:spcPts val="1200"/>
              </a:spcBef>
              <a:spcAft>
                <a:spcPts val="0"/>
              </a:spcAft>
              <a:buNone/>
            </a:pPr>
            <a:r>
              <a:rPr lang="en" sz="1800" u="sng">
                <a:solidFill>
                  <a:schemeClr val="dk1"/>
                </a:solidFill>
              </a:rPr>
              <a:t>Comprehensivity</a:t>
            </a:r>
            <a:endParaRPr sz="1800" u="sng">
              <a:solidFill>
                <a:schemeClr val="dk1"/>
              </a:solidFill>
            </a:endParaRPr>
          </a:p>
          <a:p>
            <a:pPr indent="-317500" lvl="1" marL="914400" rtl="0" algn="l">
              <a:lnSpc>
                <a:spcPct val="150000"/>
              </a:lnSpc>
              <a:spcBef>
                <a:spcPts val="1200"/>
              </a:spcBef>
              <a:spcAft>
                <a:spcPts val="0"/>
              </a:spcAft>
              <a:buClr>
                <a:schemeClr val="dk1"/>
              </a:buClr>
              <a:buSzPts val="1400"/>
              <a:buChar char="-"/>
            </a:pPr>
            <a:r>
              <a:rPr lang="en" sz="1400">
                <a:solidFill>
                  <a:schemeClr val="dk1"/>
                </a:solidFill>
              </a:rPr>
              <a:t>DAMIP does a really good job at “attacking a problem from every angle”, meaning that its use of multiple data types identifies a broad span of correlates </a:t>
            </a:r>
            <a:endParaRPr sz="1400">
              <a:solidFill>
                <a:schemeClr val="dk1"/>
              </a:solidFill>
            </a:endParaRPr>
          </a:p>
          <a:p>
            <a:pPr indent="0" lvl="0" marL="457200" rtl="0" algn="l">
              <a:lnSpc>
                <a:spcPct val="150000"/>
              </a:lnSpc>
              <a:spcBef>
                <a:spcPts val="1200"/>
              </a:spcBef>
              <a:spcAft>
                <a:spcPts val="0"/>
              </a:spcAft>
              <a:buNone/>
            </a:pPr>
            <a:r>
              <a:rPr lang="en" sz="1800" u="sng">
                <a:solidFill>
                  <a:schemeClr val="dk1"/>
                </a:solidFill>
              </a:rPr>
              <a:t>Utility</a:t>
            </a:r>
            <a:endParaRPr sz="1800" u="sng">
              <a:solidFill>
                <a:schemeClr val="dk1"/>
              </a:solidFill>
            </a:endParaRPr>
          </a:p>
          <a:p>
            <a:pPr indent="-317500" lvl="1" marL="914400" rtl="0" algn="l">
              <a:lnSpc>
                <a:spcPct val="150000"/>
              </a:lnSpc>
              <a:spcBef>
                <a:spcPts val="1200"/>
              </a:spcBef>
              <a:spcAft>
                <a:spcPts val="0"/>
              </a:spcAft>
              <a:buClr>
                <a:schemeClr val="dk1"/>
              </a:buClr>
              <a:buSzPts val="1400"/>
              <a:buChar char="-"/>
            </a:pPr>
            <a:r>
              <a:rPr lang="en" sz="1400">
                <a:solidFill>
                  <a:schemeClr val="dk1"/>
                </a:solidFill>
              </a:rPr>
              <a:t>Identifies early vaccine signatures, so DAMIP can be deployed while vaccines are still in development</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also, a key feature is that it is insensitive to prior probability specification. </a:t>
            </a:r>
            <a:endParaRPr sz="1400">
              <a:solidFill>
                <a:schemeClr val="dk1"/>
              </a:solidFill>
            </a:endParaRPr>
          </a:p>
          <a:p>
            <a:pPr indent="-317500" lvl="1" marL="914400" rtl="0" algn="l">
              <a:spcBef>
                <a:spcPts val="0"/>
              </a:spcBef>
              <a:spcAft>
                <a:spcPts val="0"/>
              </a:spcAft>
              <a:buClr>
                <a:schemeClr val="dk1"/>
              </a:buClr>
              <a:buSzPts val="1400"/>
              <a:buChar char="-"/>
            </a:pPr>
            <a:r>
              <a:rPr lang="en" sz="1200">
                <a:solidFill>
                  <a:schemeClr val="dk1"/>
                </a:solidFill>
              </a:rPr>
              <a:t>In Brooks and Lee, 2008</a:t>
            </a:r>
            <a:r>
              <a:rPr lang="en" sz="800">
                <a:solidFill>
                  <a:schemeClr val="dk1"/>
                </a:solidFill>
              </a:rPr>
              <a:t>17</a:t>
            </a:r>
            <a:r>
              <a:rPr lang="en" sz="1200">
                <a:solidFill>
                  <a:schemeClr val="dk1"/>
                </a:solidFill>
              </a:rPr>
              <a:t>, it was proved the classification rule resulted from DAMIP is strongly universally consistent. It consistently results in low inter-group misclassification rates; it is </a:t>
            </a:r>
            <a:r>
              <a:rPr b="1" lang="en" sz="1200" u="sng">
                <a:solidFill>
                  <a:schemeClr val="dk1"/>
                </a:solidFill>
              </a:rPr>
              <a:t>insensitive to the specification of prior probabilities</a:t>
            </a:r>
            <a:r>
              <a:rPr lang="en" sz="1200">
                <a:solidFill>
                  <a:schemeClr val="dk1"/>
                </a:solidFill>
              </a:rPr>
              <a:t>, yet capable of reducing misclassification rates when the number of training observations from each group is different. Further, the DAMIP rule is proved to be stable regardless of the proportion of training observations from each group.”</a:t>
            </a:r>
            <a:endParaRPr sz="1200">
              <a:solidFill>
                <a:schemeClr val="dk1"/>
              </a:solidFill>
            </a:endParaRPr>
          </a:p>
          <a:p>
            <a:pPr indent="-317500" lvl="1" marL="914400" rtl="0" algn="l">
              <a:lnSpc>
                <a:spcPct val="150000"/>
              </a:lnSpc>
              <a:spcBef>
                <a:spcPts val="0"/>
              </a:spcBef>
              <a:spcAft>
                <a:spcPts val="0"/>
              </a:spcAft>
              <a:buClr>
                <a:schemeClr val="dk1"/>
              </a:buClr>
              <a:buSzPts val="1400"/>
              <a:buChar char="-"/>
            </a:pPr>
            <a:r>
              <a:t/>
            </a:r>
            <a:endParaRPr sz="1400">
              <a:solidFill>
                <a:schemeClr val="dk1"/>
              </a:solidFill>
            </a:endParaRPr>
          </a:p>
          <a:p>
            <a:pPr indent="0" lvl="0" marL="0" rtl="0" algn="l">
              <a:lnSpc>
                <a:spcPct val="150000"/>
              </a:lnSpc>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figure out what to say about utility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uses less gene signatures (more accurate with less gene signatures)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200">
                <a:solidFill>
                  <a:schemeClr val="dk1"/>
                </a:solidFill>
              </a:rPr>
              <a:t>Since the number of patients in each clinical Trial is rather small, we set </a:t>
            </a:r>
            <a:r>
              <a:rPr lang="en" sz="1200">
                <a:solidFill>
                  <a:srgbClr val="FF0000"/>
                </a:solidFill>
              </a:rPr>
              <a:t>each signature set to contain at most 5 gene attributes</a:t>
            </a:r>
            <a:r>
              <a:rPr lang="en" sz="1200">
                <a:solidFill>
                  <a:schemeClr val="dk1"/>
                </a:solidFill>
              </a:rPr>
              <a:t>. (“</a:t>
            </a:r>
            <a:r>
              <a:rPr i="1" lang="en" sz="1200">
                <a:solidFill>
                  <a:srgbClr val="980000"/>
                </a:solidFill>
              </a:rPr>
              <a:t>note that with ClaNC, 20 genes yielded classification no better than random chance, and 48 genes was needed to even fit the training dataset”)</a:t>
            </a:r>
            <a:endParaRPr i="1" sz="1200">
              <a:solidFill>
                <a:srgbClr val="980000"/>
              </a:solidFill>
            </a:endParaRPr>
          </a:p>
          <a:p>
            <a:pPr indent="0" lvl="0" marL="0" rtl="0" algn="l">
              <a:spcBef>
                <a:spcPts val="0"/>
              </a:spcBef>
              <a:spcAft>
                <a:spcPts val="0"/>
              </a:spcAft>
              <a:buClr>
                <a:schemeClr val="dk1"/>
              </a:buClr>
              <a:buSzPts val="1100"/>
              <a:buFont typeface="Arial"/>
              <a:buNone/>
            </a:pPr>
            <a:r>
              <a:t/>
            </a:r>
            <a:endParaRPr i="1" sz="1200">
              <a:solidFill>
                <a:srgbClr val="980000"/>
              </a:solidFill>
            </a:endParaRPr>
          </a:p>
          <a:p>
            <a:pPr indent="0" lvl="0" marL="0" rtl="0" algn="l">
              <a:spcBef>
                <a:spcPts val="0"/>
              </a:spcBef>
              <a:spcAft>
                <a:spcPts val="0"/>
              </a:spcAft>
              <a:buClr>
                <a:schemeClr val="dk1"/>
              </a:buClr>
              <a:buSzPts val="1100"/>
              <a:buFont typeface="Arial"/>
              <a:buNone/>
            </a:pPr>
            <a:r>
              <a:rPr lang="en" sz="1200">
                <a:solidFill>
                  <a:schemeClr val="dk1"/>
                </a:solidFill>
              </a:rPr>
              <a:t>To perform a blind test, simply input each entity from an independent Trial and process it through the classification rule (obtained from a training set). </a:t>
            </a:r>
            <a:r>
              <a:rPr b="1" lang="en" sz="1200" u="sng">
                <a:solidFill>
                  <a:schemeClr val="dk1"/>
                </a:solidFill>
              </a:rPr>
              <a:t>This takes less than a second of CPU time.</a:t>
            </a:r>
            <a:endParaRPr b="1" sz="1200" u="sng">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In Brooks and Lee, 2008</a:t>
            </a:r>
            <a:r>
              <a:rPr lang="en" sz="800">
                <a:solidFill>
                  <a:schemeClr val="dk1"/>
                </a:solidFill>
              </a:rPr>
              <a:t>17</a:t>
            </a:r>
            <a:r>
              <a:rPr lang="en" sz="1200">
                <a:solidFill>
                  <a:schemeClr val="dk1"/>
                </a:solidFill>
              </a:rPr>
              <a:t>, it was proved the classification rule resulted from DAMIP is strongly universally consistent. It consistently results in low inter-group misclassification rates; it is </a:t>
            </a:r>
            <a:r>
              <a:rPr b="1" lang="en" sz="1200" u="sng">
                <a:solidFill>
                  <a:schemeClr val="dk1"/>
                </a:solidFill>
              </a:rPr>
              <a:t>insensitive to the specification of prior probabilities</a:t>
            </a:r>
            <a:r>
              <a:rPr lang="en" sz="1200">
                <a:solidFill>
                  <a:schemeClr val="dk1"/>
                </a:solidFill>
              </a:rPr>
              <a:t>, yet capable of reducing misclassification rates when the number of training observations from each group is different. Further, the DAMIP rule is proved to be stable regardless of the proportion of training observations from each group.”</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i="1" sz="1200">
              <a:solidFill>
                <a:srgbClr val="98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8b1a35c367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8b1a35c367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High </a:t>
            </a:r>
            <a:r>
              <a:rPr lang="en" sz="1800" u="sng">
                <a:solidFill>
                  <a:schemeClr val="dk1"/>
                </a:solidFill>
              </a:rPr>
              <a:t>Computational Intensity</a:t>
            </a:r>
            <a:endParaRPr sz="1800" u="sng">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As is true with most MIP algorithms, </a:t>
            </a:r>
            <a:r>
              <a:rPr lang="en" sz="1400">
                <a:solidFill>
                  <a:srgbClr val="FF0000"/>
                </a:solidFill>
              </a:rPr>
              <a:t>DAMIP is very computationally complex to train (despite using less features, the algorithm itself if hard to train</a:t>
            </a:r>
            <a:endParaRPr sz="1400">
              <a:solidFill>
                <a:srgbClr val="FF0000"/>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Small risk of </a:t>
            </a:r>
            <a:r>
              <a:rPr lang="en" sz="1800" u="sng">
                <a:solidFill>
                  <a:schemeClr val="dk1"/>
                </a:solidFill>
              </a:rPr>
              <a:t>Overfitting</a:t>
            </a:r>
            <a:endParaRPr sz="1800" u="sng">
              <a:solidFill>
                <a:schemeClr val="dk1"/>
              </a:solidFill>
            </a:endParaRPr>
          </a:p>
          <a:p>
            <a:pPr indent="-317500" lvl="1" marL="914400" rtl="0" algn="l">
              <a:lnSpc>
                <a:spcPct val="150000"/>
              </a:lnSpc>
              <a:spcBef>
                <a:spcPts val="0"/>
              </a:spcBef>
              <a:spcAft>
                <a:spcPts val="0"/>
              </a:spcAft>
              <a:buClr>
                <a:schemeClr val="dk1"/>
              </a:buClr>
              <a:buSzPts val="1400"/>
              <a:buChar char="-"/>
            </a:pPr>
            <a:r>
              <a:rPr lang="en" sz="1400">
                <a:solidFill>
                  <a:schemeClr val="dk1"/>
                </a:solidFill>
              </a:rPr>
              <a:t>The number of features that DAMIP considers makes it prone to overfitting, </a:t>
            </a:r>
            <a:r>
              <a:rPr lang="en" sz="1400">
                <a:solidFill>
                  <a:srgbClr val="FF0000"/>
                </a:solidFill>
              </a:rPr>
              <a:t>but this is true of almost any algorithm, and DAMIP is </a:t>
            </a:r>
            <a:r>
              <a:rPr lang="en" sz="1400" u="sng">
                <a:solidFill>
                  <a:srgbClr val="FF0000"/>
                </a:solidFill>
              </a:rPr>
              <a:t>much</a:t>
            </a:r>
            <a:r>
              <a:rPr lang="en" sz="1400">
                <a:solidFill>
                  <a:srgbClr val="FF0000"/>
                </a:solidFill>
              </a:rPr>
              <a:t> better in these regards than ClaNC</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8b1a35c367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8b1a35c367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color bar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we can see from this qualitative metrics chart that (as well as being the only model that worked), DAMIP is better overall</a:t>
            </a:r>
            <a:endParaRPr>
              <a:solidFill>
                <a:srgbClr val="FF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01c7469c7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01c7469c7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0297a95c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0297a95c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multivariate analysis of the innate immune response identify innate immune signatures that are sufficient to predict the subsequent adaptive immune response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0272d4de4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0272d4de4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Careful about when this stuff was published. Pre-2009 only?</a:t>
            </a:r>
            <a:endParaRPr/>
          </a:p>
          <a:p>
            <a:pPr indent="0" lvl="0" marL="0" rtl="0" algn="l">
              <a:spcBef>
                <a:spcPts val="0"/>
              </a:spcBef>
              <a:spcAft>
                <a:spcPts val="0"/>
              </a:spcAft>
              <a:buNone/>
            </a:pPr>
            <a:r>
              <a:rPr lang="en" u="sng">
                <a:solidFill>
                  <a:schemeClr val="hlink"/>
                </a:solidFill>
                <a:hlinkClick r:id="rId2"/>
              </a:rPr>
              <a:t>https://www.nature.com/articles/nbt.1635</a:t>
            </a:r>
            <a:r>
              <a:rPr lang="en"/>
              <a:t> (2010)</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049983af7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049983af7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 network mediates interferon related antiviral response and complement activation, includes:</a:t>
            </a:r>
            <a:endParaRPr/>
          </a:p>
          <a:p>
            <a:pPr indent="-298450" lvl="0" marL="457200" rtl="0" algn="l">
              <a:spcBef>
                <a:spcPts val="0"/>
              </a:spcBef>
              <a:spcAft>
                <a:spcPts val="0"/>
              </a:spcAft>
              <a:buSzPts val="1100"/>
              <a:buChar char="-"/>
            </a:pPr>
            <a:r>
              <a:rPr lang="en"/>
              <a:t>Genes involved in viral recognition (IRF7, OAS1, OAS2, OAS3, OASL)</a:t>
            </a:r>
            <a:endParaRPr/>
          </a:p>
          <a:p>
            <a:pPr indent="-298450" lvl="0" marL="457200" rtl="0" algn="l">
              <a:spcBef>
                <a:spcPts val="0"/>
              </a:spcBef>
              <a:spcAft>
                <a:spcPts val="0"/>
              </a:spcAft>
              <a:buSzPts val="1100"/>
              <a:buChar char="-"/>
            </a:pPr>
            <a:r>
              <a:rPr lang="en"/>
              <a:t>Genes mediating antiviral immunity (CXCL10, MX1)</a:t>
            </a:r>
            <a:endParaRPr/>
          </a:p>
          <a:p>
            <a:pPr indent="-298450" lvl="0" marL="457200" rtl="0" algn="l">
              <a:spcBef>
                <a:spcPts val="0"/>
              </a:spcBef>
              <a:spcAft>
                <a:spcPts val="0"/>
              </a:spcAft>
              <a:buSzPts val="1100"/>
              <a:buChar char="-"/>
            </a:pPr>
            <a:r>
              <a:rPr lang="en"/>
              <a:t>Complement Genes which also mediate antiviral immunity (SERPING1 and C3AR1)</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049983af74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049983af74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 network mediates interferon related antiviral response and complement activation, includes:</a:t>
            </a:r>
            <a:endParaRPr/>
          </a:p>
          <a:p>
            <a:pPr indent="-298450" lvl="0" marL="457200" rtl="0" algn="l">
              <a:spcBef>
                <a:spcPts val="0"/>
              </a:spcBef>
              <a:spcAft>
                <a:spcPts val="0"/>
              </a:spcAft>
              <a:buSzPts val="1100"/>
              <a:buChar char="-"/>
            </a:pPr>
            <a:r>
              <a:rPr lang="en"/>
              <a:t>Genes involved in viral recognition (IRF7, OAS1, OAS2, OAS3, OASL)</a:t>
            </a:r>
            <a:endParaRPr/>
          </a:p>
          <a:p>
            <a:pPr indent="-298450" lvl="0" marL="457200" rtl="0" algn="l">
              <a:spcBef>
                <a:spcPts val="0"/>
              </a:spcBef>
              <a:spcAft>
                <a:spcPts val="0"/>
              </a:spcAft>
              <a:buSzPts val="1100"/>
              <a:buChar char="-"/>
            </a:pPr>
            <a:r>
              <a:rPr lang="en"/>
              <a:t>Genes mediating antiviral immunity (CXCL10, MX1)</a:t>
            </a:r>
            <a:endParaRPr/>
          </a:p>
          <a:p>
            <a:pPr indent="-298450" lvl="0" marL="457200" rtl="0" algn="l">
              <a:spcBef>
                <a:spcPts val="0"/>
              </a:spcBef>
              <a:spcAft>
                <a:spcPts val="0"/>
              </a:spcAft>
              <a:buSzPts val="1100"/>
              <a:buChar char="-"/>
            </a:pPr>
            <a:r>
              <a:rPr lang="en"/>
              <a:t>Complement Genes which also mediate antiviral immunity (SERPING1 and C3AR1)</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049983af74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049983af74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 network mediates interferon related antiviral response and complement activation, includes:</a:t>
            </a:r>
            <a:endParaRPr/>
          </a:p>
          <a:p>
            <a:pPr indent="-298450" lvl="0" marL="457200" rtl="0" algn="l">
              <a:spcBef>
                <a:spcPts val="0"/>
              </a:spcBef>
              <a:spcAft>
                <a:spcPts val="0"/>
              </a:spcAft>
              <a:buSzPts val="1100"/>
              <a:buChar char="-"/>
            </a:pPr>
            <a:r>
              <a:rPr lang="en"/>
              <a:t>Genes involved in viral recognition (IRF7, OAS1, OAS2, OAS3, OASL)</a:t>
            </a:r>
            <a:endParaRPr/>
          </a:p>
          <a:p>
            <a:pPr indent="-298450" lvl="0" marL="457200" rtl="0" algn="l">
              <a:spcBef>
                <a:spcPts val="0"/>
              </a:spcBef>
              <a:spcAft>
                <a:spcPts val="0"/>
              </a:spcAft>
              <a:buSzPts val="1100"/>
              <a:buChar char="-"/>
            </a:pPr>
            <a:r>
              <a:rPr lang="en"/>
              <a:t>Genes mediating antiviral immunity (CXCL10, MX1)</a:t>
            </a:r>
            <a:endParaRPr/>
          </a:p>
          <a:p>
            <a:pPr indent="-298450" lvl="0" marL="457200" rtl="0" algn="l">
              <a:spcBef>
                <a:spcPts val="0"/>
              </a:spcBef>
              <a:spcAft>
                <a:spcPts val="0"/>
              </a:spcAft>
              <a:buSzPts val="1100"/>
              <a:buChar char="-"/>
            </a:pPr>
            <a:r>
              <a:rPr lang="en"/>
              <a:t>Complement Genes which also mediate antiviral immunity (SERPING1 and C3AR1)</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024207182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024207182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PBMCs: Immune cells isolated from peripheral blood: lymphocytes, monocytes, dendritic cells, NK cells</a:t>
            </a:r>
            <a:endParaRPr/>
          </a:p>
          <a:p>
            <a:pPr indent="0" lvl="0" marL="0" rtl="0" algn="l">
              <a:spcBef>
                <a:spcPts val="0"/>
              </a:spcBef>
              <a:spcAft>
                <a:spcPts val="0"/>
              </a:spcAft>
              <a:buNone/>
            </a:pPr>
            <a:r>
              <a:rPr lang="en"/>
              <a:t>TOUCAN: A software that predicts TFBS</a:t>
            </a:r>
            <a:endParaRPr/>
          </a:p>
          <a:p>
            <a:pPr indent="0" lvl="0" marL="0" rtl="0" algn="l">
              <a:spcBef>
                <a:spcPts val="0"/>
              </a:spcBef>
              <a:spcAft>
                <a:spcPts val="0"/>
              </a:spcAft>
              <a:buNone/>
            </a:pPr>
            <a:r>
              <a:rPr lang="en"/>
              <a:t>TFBS are DNA regulatory sequences that transcription factors (proteins) bind to, modulating gene expression</a:t>
            </a:r>
            <a:endParaRPr/>
          </a:p>
          <a:p>
            <a:pPr indent="0" lvl="0" marL="0" rtl="0" algn="l">
              <a:spcBef>
                <a:spcPts val="0"/>
              </a:spcBef>
              <a:spcAft>
                <a:spcPts val="0"/>
              </a:spcAft>
              <a:buNone/>
            </a:pPr>
            <a:r>
              <a:rPr lang="en"/>
              <a:t>Ingenuity Pathway Analysis searches information on genes to build an interacting network </a:t>
            </a:r>
            <a:r>
              <a:rPr lang="en"/>
              <a:t>based</a:t>
            </a:r>
            <a:r>
              <a:rPr lang="en"/>
              <a:t> on data from TOUCAN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there is a unique innate immune response and network of gene </a:t>
            </a:r>
            <a:r>
              <a:rPr lang="en"/>
              <a:t>expression</a:t>
            </a:r>
            <a:r>
              <a:rPr lang="en"/>
              <a:t> in response to the highly effective yellow fever vaccine, what would you expect the adaptive immune response to look like?</a:t>
            </a:r>
            <a:endParaRPr/>
          </a:p>
          <a:p>
            <a:pPr indent="-298450" lvl="0" marL="457200" rtl="0" algn="l">
              <a:spcBef>
                <a:spcPts val="0"/>
              </a:spcBef>
              <a:spcAft>
                <a:spcPts val="0"/>
              </a:spcAft>
              <a:buSzPts val="1100"/>
              <a:buChar char="-"/>
            </a:pPr>
            <a:r>
              <a:rPr lang="en"/>
              <a:t>Probably a unique adaptive immune response among individuals</a:t>
            </a:r>
            <a:endParaRPr/>
          </a:p>
          <a:p>
            <a:pPr indent="-298450" lvl="0" marL="457200" rtl="0" algn="l">
              <a:spcBef>
                <a:spcPts val="0"/>
              </a:spcBef>
              <a:spcAft>
                <a:spcPts val="0"/>
              </a:spcAft>
              <a:buSzPts val="1100"/>
              <a:buChar char="-"/>
            </a:pPr>
            <a:r>
              <a:rPr lang="en"/>
              <a:t>Likely a </a:t>
            </a:r>
            <a:r>
              <a:rPr lang="en"/>
              <a:t>similar</a:t>
            </a:r>
            <a:r>
              <a:rPr lang="en"/>
              <a:t> response between each person with the yellow fever vaccnine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024207182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024207182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cytometry tracking CD8+ T cells in vitro using tetramers made with newly identified HLA-A0201 specific epitope showed thar magnitude of (look at method for rest)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Measured </a:t>
            </a:r>
            <a:r>
              <a:rPr lang="en"/>
              <a:t>amount</a:t>
            </a:r>
            <a:r>
              <a:rPr lang="en"/>
              <a:t> of antibody titers in blood for figure 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we predict adaptive immune response from the characterized innate immune response and gene network for the yellow fever vaccine?</a:t>
            </a:r>
            <a:endParaRPr/>
          </a:p>
          <a:p>
            <a:pPr indent="-298450" lvl="0" marL="457200" rtl="0" algn="l">
              <a:spcBef>
                <a:spcPts val="0"/>
              </a:spcBef>
              <a:spcAft>
                <a:spcPts val="0"/>
              </a:spcAft>
              <a:buSzPts val="1100"/>
              <a:buChar char="-"/>
            </a:pPr>
            <a:r>
              <a:rPr lang="en"/>
              <a:t>No, no correlation among any of these genes nor the innate immune response on the magnitude of adaptive immune response</a:t>
            </a:r>
            <a:endParaRPr/>
          </a:p>
          <a:p>
            <a:pPr indent="-298450" lvl="0" marL="457200" rtl="0" algn="l">
              <a:spcBef>
                <a:spcPts val="0"/>
              </a:spcBef>
              <a:spcAft>
                <a:spcPts val="0"/>
              </a:spcAft>
              <a:buSzPts val="1100"/>
              <a:buChar char="-"/>
            </a:pPr>
            <a:r>
              <a:rPr lang="en"/>
              <a:t>Need to </a:t>
            </a:r>
            <a:r>
              <a:rPr lang="en"/>
              <a:t>identify</a:t>
            </a:r>
            <a:r>
              <a:rPr lang="en"/>
              <a:t> new predictive gene signatures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Magnitude of </a:t>
            </a:r>
            <a:r>
              <a:rPr lang="en"/>
              <a:t>CD8+ T cell and antibody response may not be best predictor of vaccine efficacy considering 99% efficacy of yellow fever vaccine, and perhaps there is some other indicator or time-based adaptive immune response that has better potential to correlates with efficacy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049983af74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049983af74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cytometry tracking CD8+ T cells in vitro using tetramers made with newly identified HLA-A0201 specific epitope showed thar magnitude of (look at method for rest)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Measured amount of antibody titers in blood for figure 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we predict adaptive immune response from the characterized innate immune response and gene network for the yellow fever vaccine?</a:t>
            </a:r>
            <a:endParaRPr/>
          </a:p>
          <a:p>
            <a:pPr indent="-298450" lvl="0" marL="457200" rtl="0" algn="l">
              <a:spcBef>
                <a:spcPts val="0"/>
              </a:spcBef>
              <a:spcAft>
                <a:spcPts val="0"/>
              </a:spcAft>
              <a:buSzPts val="1100"/>
              <a:buChar char="-"/>
            </a:pPr>
            <a:r>
              <a:rPr lang="en"/>
              <a:t>No, no correlation among any of these genes nor the innate immune response on the magnitude of adaptive immune response</a:t>
            </a:r>
            <a:endParaRPr/>
          </a:p>
          <a:p>
            <a:pPr indent="-298450" lvl="0" marL="457200" rtl="0" algn="l">
              <a:spcBef>
                <a:spcPts val="0"/>
              </a:spcBef>
              <a:spcAft>
                <a:spcPts val="0"/>
              </a:spcAft>
              <a:buSzPts val="1100"/>
              <a:buChar char="-"/>
            </a:pPr>
            <a:r>
              <a:rPr lang="en"/>
              <a:t>Need to identify new predictive gene signatures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Magnitude of CD8+ T cell and antibody response may not be best predictor of vaccine efficacy considering 99% efficacy of yellow fever vaccine, and perhaps there is some other indicator or time-based adaptive immune response that has better potential to correlates with efficacy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049983af74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049983af74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DAMIP:</a:t>
            </a:r>
            <a:endParaRPr/>
          </a:p>
          <a:p>
            <a:pPr indent="-298450" lvl="0" marL="457200" rtl="0" algn="l">
              <a:spcBef>
                <a:spcPts val="0"/>
              </a:spcBef>
              <a:spcAft>
                <a:spcPts val="0"/>
              </a:spcAft>
              <a:buSzPts val="1100"/>
              <a:buChar char="-"/>
            </a:pPr>
            <a:r>
              <a:rPr lang="en"/>
              <a:t>Predictive Signature # at top (Signature is set of 2-3 genes used to make prediction)</a:t>
            </a:r>
            <a:endParaRPr/>
          </a:p>
          <a:p>
            <a:pPr indent="-298450" lvl="0" marL="457200" rtl="0" algn="l">
              <a:spcBef>
                <a:spcPts val="0"/>
              </a:spcBef>
              <a:spcAft>
                <a:spcPts val="0"/>
              </a:spcAft>
              <a:buSzPts val="1100"/>
              <a:buChar char="-"/>
            </a:pPr>
            <a:r>
              <a:rPr lang="en"/>
              <a:t>Genes listed on left</a:t>
            </a:r>
            <a:endParaRPr/>
          </a:p>
          <a:p>
            <a:pPr indent="-298450" lvl="0" marL="457200" rtl="0" algn="l">
              <a:spcBef>
                <a:spcPts val="0"/>
              </a:spcBef>
              <a:spcAft>
                <a:spcPts val="0"/>
              </a:spcAft>
              <a:buSzPts val="1100"/>
              <a:buChar char="-"/>
            </a:pPr>
            <a:r>
              <a:rPr lang="en"/>
              <a:t>Bottom: Provides accuracy of predictions with genes. Data was trained on trial 1 to make predictions on trial 2 (signatures 1-8), and vice versa (signatures 1-14)</a:t>
            </a:r>
            <a:endParaRPr/>
          </a:p>
          <a:p>
            <a:pPr indent="-298450" lvl="0" marL="457200" rtl="0" algn="l">
              <a:spcBef>
                <a:spcPts val="0"/>
              </a:spcBef>
              <a:spcAft>
                <a:spcPts val="0"/>
              </a:spcAft>
              <a:buSzPts val="1100"/>
              <a:buChar char="-"/>
            </a:pPr>
            <a:r>
              <a:rPr lang="en"/>
              <a:t>Notably trial 1 had 15 participants while trial 2 had ten, which may factor into difference in accuracy between predictive training sets.</a:t>
            </a:r>
            <a:endParaRPr/>
          </a:p>
          <a:p>
            <a:pPr indent="-298450" lvl="0" marL="457200" rtl="0" algn="l">
              <a:spcBef>
                <a:spcPts val="0"/>
              </a:spcBef>
              <a:spcAft>
                <a:spcPts val="0"/>
              </a:spcAft>
              <a:buSzPts val="1100"/>
              <a:buChar char="-"/>
            </a:pPr>
            <a:r>
              <a:rPr lang="en"/>
              <a:t>EIF2AK and SLC2A6 present in both models and especially in DAMIP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ClaNC</a:t>
            </a:r>
            <a:endParaRPr/>
          </a:p>
          <a:p>
            <a:pPr indent="-298450" lvl="0" marL="457200" rtl="0" algn="l">
              <a:spcBef>
                <a:spcPts val="0"/>
              </a:spcBef>
              <a:spcAft>
                <a:spcPts val="0"/>
              </a:spcAft>
              <a:buSzPts val="1100"/>
              <a:buChar char="-"/>
            </a:pPr>
            <a:r>
              <a:rPr lang="en"/>
              <a:t>Fig a. Shows min number of genes out of 839 identified needed to classify high and low CD8+ T cell response for trial 1 with zero cross validation error (10-45)</a:t>
            </a:r>
            <a:endParaRPr/>
          </a:p>
          <a:p>
            <a:pPr indent="-298450" lvl="0" marL="457200" rtl="0" algn="l">
              <a:spcBef>
                <a:spcPts val="0"/>
              </a:spcBef>
              <a:spcAft>
                <a:spcPts val="0"/>
              </a:spcAft>
              <a:buSzPts val="1100"/>
              <a:buChar char="-"/>
            </a:pPr>
            <a:r>
              <a:rPr lang="en"/>
              <a:t>Used signatures identified by model to classify vaccines as high or low responding CD8+ T cell response, and results are shown in Fig.b</a:t>
            </a:r>
            <a:endParaRPr/>
          </a:p>
          <a:p>
            <a:pPr indent="-298450" lvl="1" marL="914400" rtl="0" algn="l">
              <a:spcBef>
                <a:spcPts val="0"/>
              </a:spcBef>
              <a:spcAft>
                <a:spcPts val="0"/>
              </a:spcAft>
              <a:buSzPts val="1100"/>
              <a:buChar char="-"/>
            </a:pPr>
            <a:r>
              <a:rPr lang="en"/>
              <a:t>Needed 48 genes to reach minimum error rate of 20% (over-training)</a:t>
            </a:r>
            <a:endParaRPr/>
          </a:p>
          <a:p>
            <a:pPr indent="-298450" lvl="1" marL="914400" rtl="0" algn="l">
              <a:spcBef>
                <a:spcPts val="0"/>
              </a:spcBef>
              <a:spcAft>
                <a:spcPts val="0"/>
              </a:spcAft>
              <a:buSzPts val="1100"/>
              <a:buChar char="-"/>
            </a:pPr>
            <a:r>
              <a:rPr lang="en"/>
              <a:t>Less than 20 genes had error rates oscillating around 50% (random guess)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DAMIP: Could be used to predict protective capacity of vaccines and potentially other disease treatments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049983af74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049983af74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DAMIP:</a:t>
            </a:r>
            <a:endParaRPr/>
          </a:p>
          <a:p>
            <a:pPr indent="-298450" lvl="0" marL="457200" rtl="0" algn="l">
              <a:spcBef>
                <a:spcPts val="0"/>
              </a:spcBef>
              <a:spcAft>
                <a:spcPts val="0"/>
              </a:spcAft>
              <a:buSzPts val="1100"/>
              <a:buChar char="-"/>
            </a:pPr>
            <a:r>
              <a:rPr lang="en"/>
              <a:t>Predictive Signature # at top (Signature is set of 2-3 genes used to make prediction)</a:t>
            </a:r>
            <a:endParaRPr/>
          </a:p>
          <a:p>
            <a:pPr indent="-298450" lvl="0" marL="457200" rtl="0" algn="l">
              <a:spcBef>
                <a:spcPts val="0"/>
              </a:spcBef>
              <a:spcAft>
                <a:spcPts val="0"/>
              </a:spcAft>
              <a:buSzPts val="1100"/>
              <a:buChar char="-"/>
            </a:pPr>
            <a:r>
              <a:rPr lang="en"/>
              <a:t>Genes listed on left</a:t>
            </a:r>
            <a:endParaRPr/>
          </a:p>
          <a:p>
            <a:pPr indent="-298450" lvl="0" marL="457200" rtl="0" algn="l">
              <a:spcBef>
                <a:spcPts val="0"/>
              </a:spcBef>
              <a:spcAft>
                <a:spcPts val="0"/>
              </a:spcAft>
              <a:buSzPts val="1100"/>
              <a:buChar char="-"/>
            </a:pPr>
            <a:r>
              <a:rPr lang="en"/>
              <a:t>Bottom: Provides accuracy of predictions with genes. Data was trained on trial 1 to make predictions on trial 2 (signatures 1-8), and vice versa (signatures 1-14)</a:t>
            </a:r>
            <a:endParaRPr/>
          </a:p>
          <a:p>
            <a:pPr indent="-298450" lvl="0" marL="457200" rtl="0" algn="l">
              <a:spcBef>
                <a:spcPts val="0"/>
              </a:spcBef>
              <a:spcAft>
                <a:spcPts val="0"/>
              </a:spcAft>
              <a:buSzPts val="1100"/>
              <a:buChar char="-"/>
            </a:pPr>
            <a:r>
              <a:rPr lang="en"/>
              <a:t>Notably trial 1 had 15 participants while trial 2 had ten, which may factor into difference in accuracy between predictive training sets.</a:t>
            </a:r>
            <a:endParaRPr/>
          </a:p>
          <a:p>
            <a:pPr indent="-298450" lvl="0" marL="457200" rtl="0" algn="l">
              <a:spcBef>
                <a:spcPts val="0"/>
              </a:spcBef>
              <a:spcAft>
                <a:spcPts val="0"/>
              </a:spcAft>
              <a:buSzPts val="1100"/>
              <a:buChar char="-"/>
            </a:pPr>
            <a:r>
              <a:rPr lang="en"/>
              <a:t>EIF2AK and SLC2A6 present in both models and especially in DAMIP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ClaNC</a:t>
            </a:r>
            <a:endParaRPr/>
          </a:p>
          <a:p>
            <a:pPr indent="-298450" lvl="0" marL="457200" rtl="0" algn="l">
              <a:spcBef>
                <a:spcPts val="0"/>
              </a:spcBef>
              <a:spcAft>
                <a:spcPts val="0"/>
              </a:spcAft>
              <a:buSzPts val="1100"/>
              <a:buChar char="-"/>
            </a:pPr>
            <a:r>
              <a:rPr lang="en"/>
              <a:t>Fig a. Shows min number of genes out of 839 identified needed to classify high and low CD8+ T cell response for trial 1 with zero cross validation error (10-45)</a:t>
            </a:r>
            <a:endParaRPr/>
          </a:p>
          <a:p>
            <a:pPr indent="-298450" lvl="0" marL="457200" rtl="0" algn="l">
              <a:spcBef>
                <a:spcPts val="0"/>
              </a:spcBef>
              <a:spcAft>
                <a:spcPts val="0"/>
              </a:spcAft>
              <a:buSzPts val="1100"/>
              <a:buChar char="-"/>
            </a:pPr>
            <a:r>
              <a:rPr lang="en"/>
              <a:t>Used signatures identified by model to classify vaccines as high or low responding CD8+ T cell response, and results are shown in Fig.b</a:t>
            </a:r>
            <a:endParaRPr/>
          </a:p>
          <a:p>
            <a:pPr indent="-298450" lvl="1" marL="914400" rtl="0" algn="l">
              <a:spcBef>
                <a:spcPts val="0"/>
              </a:spcBef>
              <a:spcAft>
                <a:spcPts val="0"/>
              </a:spcAft>
              <a:buSzPts val="1100"/>
              <a:buChar char="-"/>
            </a:pPr>
            <a:r>
              <a:rPr lang="en"/>
              <a:t>Needed 48 genes to reach minimum error rate of 20% (over-training)</a:t>
            </a:r>
            <a:endParaRPr/>
          </a:p>
          <a:p>
            <a:pPr indent="-298450" lvl="1" marL="914400" rtl="0" algn="l">
              <a:spcBef>
                <a:spcPts val="0"/>
              </a:spcBef>
              <a:spcAft>
                <a:spcPts val="0"/>
              </a:spcAft>
              <a:buSzPts val="1100"/>
              <a:buChar char="-"/>
            </a:pPr>
            <a:r>
              <a:rPr lang="en"/>
              <a:t>Less than 20 genes had error rates oscillating around 50% (random guess)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DAMIP: Could be used to predict protective capacity of vaccines and potentially other disease treatments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049983af74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049983af74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DAMIP:</a:t>
            </a:r>
            <a:endParaRPr/>
          </a:p>
          <a:p>
            <a:pPr indent="-298450" lvl="0" marL="457200" rtl="0" algn="l">
              <a:spcBef>
                <a:spcPts val="0"/>
              </a:spcBef>
              <a:spcAft>
                <a:spcPts val="0"/>
              </a:spcAft>
              <a:buSzPts val="1100"/>
              <a:buChar char="-"/>
            </a:pPr>
            <a:r>
              <a:rPr lang="en"/>
              <a:t>Predictive Signature # at top (Signature is set of 2-3 genes used to make prediction)</a:t>
            </a:r>
            <a:endParaRPr/>
          </a:p>
          <a:p>
            <a:pPr indent="-298450" lvl="0" marL="457200" rtl="0" algn="l">
              <a:spcBef>
                <a:spcPts val="0"/>
              </a:spcBef>
              <a:spcAft>
                <a:spcPts val="0"/>
              </a:spcAft>
              <a:buSzPts val="1100"/>
              <a:buChar char="-"/>
            </a:pPr>
            <a:r>
              <a:rPr lang="en"/>
              <a:t>Genes listed on left</a:t>
            </a:r>
            <a:endParaRPr/>
          </a:p>
          <a:p>
            <a:pPr indent="-298450" lvl="0" marL="457200" rtl="0" algn="l">
              <a:spcBef>
                <a:spcPts val="0"/>
              </a:spcBef>
              <a:spcAft>
                <a:spcPts val="0"/>
              </a:spcAft>
              <a:buSzPts val="1100"/>
              <a:buChar char="-"/>
            </a:pPr>
            <a:r>
              <a:rPr lang="en"/>
              <a:t>Bottom: Provides accuracy of predictions with genes. Data was trained on trial 1 to make predictions on trial 2 (signatures 1-8), and vice versa (signatures 1-14)</a:t>
            </a:r>
            <a:endParaRPr/>
          </a:p>
          <a:p>
            <a:pPr indent="-298450" lvl="0" marL="457200" rtl="0" algn="l">
              <a:spcBef>
                <a:spcPts val="0"/>
              </a:spcBef>
              <a:spcAft>
                <a:spcPts val="0"/>
              </a:spcAft>
              <a:buSzPts val="1100"/>
              <a:buChar char="-"/>
            </a:pPr>
            <a:r>
              <a:rPr lang="en"/>
              <a:t>Notably trial 1 had 15 participants while trial 2 had ten, which may factor into difference in accuracy between predictive training sets.</a:t>
            </a:r>
            <a:endParaRPr/>
          </a:p>
          <a:p>
            <a:pPr indent="-298450" lvl="0" marL="457200" rtl="0" algn="l">
              <a:spcBef>
                <a:spcPts val="0"/>
              </a:spcBef>
              <a:spcAft>
                <a:spcPts val="0"/>
              </a:spcAft>
              <a:buSzPts val="1100"/>
              <a:buChar char="-"/>
            </a:pPr>
            <a:r>
              <a:rPr lang="en"/>
              <a:t>EIF2AK and SLC2A6 present in both models and especially in DAMIP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ClaNC</a:t>
            </a:r>
            <a:endParaRPr/>
          </a:p>
          <a:p>
            <a:pPr indent="-298450" lvl="0" marL="457200" rtl="0" algn="l">
              <a:spcBef>
                <a:spcPts val="0"/>
              </a:spcBef>
              <a:spcAft>
                <a:spcPts val="0"/>
              </a:spcAft>
              <a:buSzPts val="1100"/>
              <a:buChar char="-"/>
            </a:pPr>
            <a:r>
              <a:rPr lang="en"/>
              <a:t>Fig a. Shows min number of genes out of 839 identified needed to classify high and low CD8+ T cell response for trial 1 with zero cross validation error (10-45)</a:t>
            </a:r>
            <a:endParaRPr/>
          </a:p>
          <a:p>
            <a:pPr indent="-298450" lvl="0" marL="457200" rtl="0" algn="l">
              <a:spcBef>
                <a:spcPts val="0"/>
              </a:spcBef>
              <a:spcAft>
                <a:spcPts val="0"/>
              </a:spcAft>
              <a:buSzPts val="1100"/>
              <a:buChar char="-"/>
            </a:pPr>
            <a:r>
              <a:rPr lang="en"/>
              <a:t>Used signatures identified by model to classify vaccines as high or low responding CD8+ T cell response, and results are shown in Fig.b</a:t>
            </a:r>
            <a:endParaRPr/>
          </a:p>
          <a:p>
            <a:pPr indent="-298450" lvl="1" marL="914400" rtl="0" algn="l">
              <a:spcBef>
                <a:spcPts val="0"/>
              </a:spcBef>
              <a:spcAft>
                <a:spcPts val="0"/>
              </a:spcAft>
              <a:buSzPts val="1100"/>
              <a:buChar char="-"/>
            </a:pPr>
            <a:r>
              <a:rPr lang="en"/>
              <a:t>Needed 48 genes to reach minimum error rate of 20% (over-training)</a:t>
            </a:r>
            <a:endParaRPr/>
          </a:p>
          <a:p>
            <a:pPr indent="-298450" lvl="1" marL="914400" rtl="0" algn="l">
              <a:spcBef>
                <a:spcPts val="0"/>
              </a:spcBef>
              <a:spcAft>
                <a:spcPts val="0"/>
              </a:spcAft>
              <a:buSzPts val="1100"/>
              <a:buChar char="-"/>
            </a:pPr>
            <a:r>
              <a:rPr lang="en"/>
              <a:t>Less than 20 genes had error rates oscillating around 50% (random guess)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DAMIP: Could be used to predict protective capacity of vaccines and potentially other disease treatments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049983af74_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049983af74_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DAMIP:</a:t>
            </a:r>
            <a:endParaRPr/>
          </a:p>
          <a:p>
            <a:pPr indent="-298450" lvl="0" marL="457200" rtl="0" algn="l">
              <a:spcBef>
                <a:spcPts val="0"/>
              </a:spcBef>
              <a:spcAft>
                <a:spcPts val="0"/>
              </a:spcAft>
              <a:buSzPts val="1100"/>
              <a:buChar char="-"/>
            </a:pPr>
            <a:r>
              <a:rPr lang="en"/>
              <a:t>Predictive Signature # at top (Signature is set of 2-3 genes used to make prediction)</a:t>
            </a:r>
            <a:endParaRPr/>
          </a:p>
          <a:p>
            <a:pPr indent="-298450" lvl="0" marL="457200" rtl="0" algn="l">
              <a:spcBef>
                <a:spcPts val="0"/>
              </a:spcBef>
              <a:spcAft>
                <a:spcPts val="0"/>
              </a:spcAft>
              <a:buSzPts val="1100"/>
              <a:buChar char="-"/>
            </a:pPr>
            <a:r>
              <a:rPr lang="en"/>
              <a:t>Genes listed on left</a:t>
            </a:r>
            <a:endParaRPr/>
          </a:p>
          <a:p>
            <a:pPr indent="-298450" lvl="0" marL="457200" rtl="0" algn="l">
              <a:spcBef>
                <a:spcPts val="0"/>
              </a:spcBef>
              <a:spcAft>
                <a:spcPts val="0"/>
              </a:spcAft>
              <a:buSzPts val="1100"/>
              <a:buChar char="-"/>
            </a:pPr>
            <a:r>
              <a:rPr lang="en"/>
              <a:t>Bottom: Provides accuracy of predictions with genes. Data was trained on trial 1 to make predictions on trial 2 (signatures 1-8), and vice versa (signatures 1-14)</a:t>
            </a:r>
            <a:endParaRPr/>
          </a:p>
          <a:p>
            <a:pPr indent="-298450" lvl="0" marL="457200" rtl="0" algn="l">
              <a:spcBef>
                <a:spcPts val="0"/>
              </a:spcBef>
              <a:spcAft>
                <a:spcPts val="0"/>
              </a:spcAft>
              <a:buSzPts val="1100"/>
              <a:buChar char="-"/>
            </a:pPr>
            <a:r>
              <a:rPr lang="en"/>
              <a:t>Notably trial 1 had 15 participants while trial 2 had ten, which may factor into difference in accuracy between predictive training sets.</a:t>
            </a:r>
            <a:endParaRPr/>
          </a:p>
          <a:p>
            <a:pPr indent="-298450" lvl="0" marL="457200" rtl="0" algn="l">
              <a:spcBef>
                <a:spcPts val="0"/>
              </a:spcBef>
              <a:spcAft>
                <a:spcPts val="0"/>
              </a:spcAft>
              <a:buSzPts val="1100"/>
              <a:buChar char="-"/>
            </a:pPr>
            <a:r>
              <a:rPr lang="en"/>
              <a:t>EIF2AK and SLC2A6 present in both models and especially in DAMIP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ClaNC</a:t>
            </a:r>
            <a:endParaRPr/>
          </a:p>
          <a:p>
            <a:pPr indent="-298450" lvl="0" marL="457200" rtl="0" algn="l">
              <a:spcBef>
                <a:spcPts val="0"/>
              </a:spcBef>
              <a:spcAft>
                <a:spcPts val="0"/>
              </a:spcAft>
              <a:buSzPts val="1100"/>
              <a:buChar char="-"/>
            </a:pPr>
            <a:r>
              <a:rPr lang="en"/>
              <a:t>Fig a. Shows min number of genes out of 839 identified needed to classify high and low CD8+ T cell response for trial 1 with zero cross validation error (10-45)</a:t>
            </a:r>
            <a:endParaRPr/>
          </a:p>
          <a:p>
            <a:pPr indent="-298450" lvl="0" marL="457200" rtl="0" algn="l">
              <a:spcBef>
                <a:spcPts val="0"/>
              </a:spcBef>
              <a:spcAft>
                <a:spcPts val="0"/>
              </a:spcAft>
              <a:buSzPts val="1100"/>
              <a:buChar char="-"/>
            </a:pPr>
            <a:r>
              <a:rPr lang="en"/>
              <a:t>Used signatures identified by model to classify vaccines as high or low responding CD8+ T cell response, and results are shown in Fig.b</a:t>
            </a:r>
            <a:endParaRPr/>
          </a:p>
          <a:p>
            <a:pPr indent="-298450" lvl="1" marL="914400" rtl="0" algn="l">
              <a:spcBef>
                <a:spcPts val="0"/>
              </a:spcBef>
              <a:spcAft>
                <a:spcPts val="0"/>
              </a:spcAft>
              <a:buSzPts val="1100"/>
              <a:buChar char="-"/>
            </a:pPr>
            <a:r>
              <a:rPr lang="en"/>
              <a:t>Needed 48 genes to reach minimum error rate of 20% (over-training)</a:t>
            </a:r>
            <a:endParaRPr/>
          </a:p>
          <a:p>
            <a:pPr indent="-298450" lvl="1" marL="914400" rtl="0" algn="l">
              <a:spcBef>
                <a:spcPts val="0"/>
              </a:spcBef>
              <a:spcAft>
                <a:spcPts val="0"/>
              </a:spcAft>
              <a:buSzPts val="1100"/>
              <a:buChar char="-"/>
            </a:pPr>
            <a:r>
              <a:rPr lang="en"/>
              <a:t>Less than 20 genes had error rates oscillating around 50% (random guess)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DAMIP: Could be used to predict protective capacity of vaccines and potentially other disease treatments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272d4de4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0272d4de4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024207182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024207182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r>
              <a:rPr lang="en"/>
              <a:t> from key finding one specifically characterized innate immune response from the yellow fever vaccine, which is not the same as CD*+ T </a:t>
            </a:r>
            <a:r>
              <a:rPr lang="en"/>
              <a:t>cell</a:t>
            </a:r>
            <a:r>
              <a:rPr lang="en"/>
              <a:t> response and were not correlated with CD8+ T Cell response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024207182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024207182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aforementioned key findings we can sum up our implications to answer the research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to answer the </a:t>
            </a:r>
            <a:r>
              <a:rPr lang="en"/>
              <a:t>research</a:t>
            </a:r>
            <a:r>
              <a:rPr lang="en"/>
              <a:t> question, ihe Innate immune response to YF-17D cannot be used to predict the magnitude of adaptive immune response,</a:t>
            </a:r>
            <a:endParaRPr/>
          </a:p>
          <a:p>
            <a:pPr indent="0" lvl="0" marL="0" rtl="0" algn="l">
              <a:spcBef>
                <a:spcPts val="0"/>
              </a:spcBef>
              <a:spcAft>
                <a:spcPts val="0"/>
              </a:spcAft>
              <a:buNone/>
            </a:pPr>
            <a:r>
              <a:rPr lang="en"/>
              <a:t>However, there are early gene signatures associated with CD8+ T-cells and antibodies, not necessarily a result of the YF-17D vaccine, that correlate with magnitude of the adaptive immune response.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demonstrated that multivariate analysis tools were able to identify gene signatures correlated with magnitude of adaptive immune response, and DAMIP was </a:t>
            </a:r>
            <a:r>
              <a:rPr lang="en"/>
              <a:t>particularly</a:t>
            </a:r>
            <a:r>
              <a:rPr lang="en"/>
              <a:t> effective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0450e9bf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0450e9bf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0450e9bf2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0450e9bf2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272d4de4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272d4de4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TLRs </a:t>
            </a:r>
            <a:r>
              <a:rPr lang="en" u="sng">
                <a:solidFill>
                  <a:schemeClr val="hlink"/>
                </a:solidFill>
                <a:hlinkClick r:id="rId2"/>
              </a:rPr>
              <a:t>https://www.frontiersin.org/journals/immunology/articles/10.3389/fimmu.2022.812774/full</a:t>
            </a:r>
            <a:r>
              <a:rPr lang="en"/>
              <a:t> </a:t>
            </a:r>
            <a:endParaRPr/>
          </a:p>
          <a:p>
            <a:pPr indent="0" lvl="0" marL="0" rtl="0" algn="l">
              <a:spcBef>
                <a:spcPts val="0"/>
              </a:spcBef>
              <a:spcAft>
                <a:spcPts val="0"/>
              </a:spcAft>
              <a:buNone/>
            </a:pPr>
            <a:r>
              <a:rPr lang="en"/>
              <a:t>YF is a flavivirus </a:t>
            </a:r>
            <a:r>
              <a:rPr lang="en" u="sng">
                <a:solidFill>
                  <a:schemeClr val="hlink"/>
                </a:solidFill>
                <a:hlinkClick r:id="rId3"/>
              </a:rPr>
              <a:t>https://www.cdc.gov/yellow-fever/php/transmission/index.html</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272d4de4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272d4de46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into gene expression profiling, cytokines/chemokines, and flow cytometry (and PCR and Antibody titers maybe) also follow the “rubric” more closely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03ba9e2d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03ba9e2d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https://www.nature.com/scitable/definition/microarray-202/</a:t>
            </a:r>
            <a:r>
              <a:rPr lang="en"/>
              <a:t> </a:t>
            </a:r>
            <a:endParaRPr/>
          </a:p>
          <a:p>
            <a:pPr indent="0" lvl="0" marL="0" rtl="0" algn="l">
              <a:spcBef>
                <a:spcPts val="0"/>
              </a:spcBef>
              <a:spcAft>
                <a:spcPts val="0"/>
              </a:spcAft>
              <a:buNone/>
            </a:pPr>
            <a:r>
              <a:rPr lang="en"/>
              <a:t>ELISA </a:t>
            </a:r>
            <a:r>
              <a:rPr lang="en" u="sng">
                <a:solidFill>
                  <a:schemeClr val="hlink"/>
                </a:solidFill>
                <a:hlinkClick r:id="rId3"/>
              </a:rPr>
              <a:t>https://www.ncbi.nlm.nih.gov/pmc/articles/PMC5659280/</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1c7469c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1c7469c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validation and PCA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 into second DAMIP use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2420718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2420718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Nearest Centroid Classifier - EvolkAI</a:t>
            </a:r>
            <a:endParaRPr/>
          </a:p>
          <a:p>
            <a:pPr indent="0" lvl="0" marL="0" rtl="0" algn="l">
              <a:spcBef>
                <a:spcPts val="0"/>
              </a:spcBef>
              <a:spcAft>
                <a:spcPts val="0"/>
              </a:spcAft>
              <a:buNone/>
            </a:pPr>
            <a:r>
              <a:rPr lang="en"/>
              <a:t>K-means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1"/>
          <p:cNvPicPr preferRelativeResize="0"/>
          <p:nvPr/>
        </p:nvPicPr>
        <p:blipFill>
          <a:blip r:embed="rId2">
            <a:alphaModFix/>
          </a:blip>
          <a:stretch>
            <a:fillRect/>
          </a:stretch>
        </p:blipFill>
        <p:spPr>
          <a:xfrm>
            <a:off x="64225" y="4663227"/>
            <a:ext cx="393601" cy="3936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2"/>
          <p:cNvPicPr preferRelativeResize="0"/>
          <p:nvPr/>
        </p:nvPicPr>
        <p:blipFill>
          <a:blip r:embed="rId2">
            <a:alphaModFix/>
          </a:blip>
          <a:stretch>
            <a:fillRect/>
          </a:stretch>
        </p:blipFill>
        <p:spPr>
          <a:xfrm>
            <a:off x="64225" y="4663227"/>
            <a:ext cx="393601" cy="393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0" name="Google Shape;20;p4"/>
          <p:cNvPicPr preferRelativeResize="0"/>
          <p:nvPr/>
        </p:nvPicPr>
        <p:blipFill>
          <a:blip r:embed="rId2">
            <a:alphaModFix/>
          </a:blip>
          <a:stretch>
            <a:fillRect/>
          </a:stretch>
        </p:blipFill>
        <p:spPr>
          <a:xfrm>
            <a:off x="64225" y="4663227"/>
            <a:ext cx="393601" cy="3936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5"/>
          <p:cNvPicPr preferRelativeResize="0"/>
          <p:nvPr/>
        </p:nvPicPr>
        <p:blipFill>
          <a:blip r:embed="rId2">
            <a:alphaModFix/>
          </a:blip>
          <a:stretch>
            <a:fillRect/>
          </a:stretch>
        </p:blipFill>
        <p:spPr>
          <a:xfrm>
            <a:off x="64225" y="4663227"/>
            <a:ext cx="393601" cy="3936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6"/>
          <p:cNvPicPr preferRelativeResize="0"/>
          <p:nvPr/>
        </p:nvPicPr>
        <p:blipFill>
          <a:blip r:embed="rId2">
            <a:alphaModFix/>
          </a:blip>
          <a:stretch>
            <a:fillRect/>
          </a:stretch>
        </p:blipFill>
        <p:spPr>
          <a:xfrm>
            <a:off x="64225" y="4663227"/>
            <a:ext cx="393601" cy="3936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5" name="Google Shape;35;p7"/>
          <p:cNvPicPr preferRelativeResize="0"/>
          <p:nvPr/>
        </p:nvPicPr>
        <p:blipFill>
          <a:blip r:embed="rId2">
            <a:alphaModFix/>
          </a:blip>
          <a:stretch>
            <a:fillRect/>
          </a:stretch>
        </p:blipFill>
        <p:spPr>
          <a:xfrm>
            <a:off x="64225" y="4663227"/>
            <a:ext cx="393601" cy="3936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8"/>
          <p:cNvPicPr preferRelativeResize="0"/>
          <p:nvPr/>
        </p:nvPicPr>
        <p:blipFill>
          <a:blip r:embed="rId2">
            <a:alphaModFix/>
          </a:blip>
          <a:stretch>
            <a:fillRect/>
          </a:stretch>
        </p:blipFill>
        <p:spPr>
          <a:xfrm>
            <a:off x="64225" y="4663227"/>
            <a:ext cx="393601" cy="3936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6" name="Google Shape;46;p9"/>
          <p:cNvPicPr preferRelativeResize="0"/>
          <p:nvPr/>
        </p:nvPicPr>
        <p:blipFill>
          <a:blip r:embed="rId2">
            <a:alphaModFix/>
          </a:blip>
          <a:stretch>
            <a:fillRect/>
          </a:stretch>
        </p:blipFill>
        <p:spPr>
          <a:xfrm>
            <a:off x="64225" y="4663227"/>
            <a:ext cx="393601" cy="3936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0" name="Google Shape;50;p10"/>
          <p:cNvPicPr preferRelativeResize="0"/>
          <p:nvPr/>
        </p:nvPicPr>
        <p:blipFill>
          <a:blip r:embed="rId2">
            <a:alphaModFix/>
          </a:blip>
          <a:stretch>
            <a:fillRect/>
          </a:stretch>
        </p:blipFill>
        <p:spPr>
          <a:xfrm>
            <a:off x="64225" y="4663227"/>
            <a:ext cx="393601" cy="3936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utomaticaddison.com/occams-razor-and-machine-learning/" TargetMode="Externa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hyperlink" Target="https://blog.dailydoseofds.com/p/training-and-inference-time-complexit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hyperlink" Target="https://www.geeksforgeeks.org/underfitting-and-overfitting-in-machine-learn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hyperlink" Target="https://aiml.com/what-is-overfitting/" TargetMode="External"/><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automaticaddison.com/occams-razor-and-machine-learning/" TargetMode="External"/><Relationship Id="rId4" Type="http://schemas.openxmlformats.org/officeDocument/2006/relationships/hyperlink" Target="https://blog.dailydoseofds.com/p/training-and-inference-time-complexity" TargetMode="External"/><Relationship Id="rId5" Type="http://schemas.openxmlformats.org/officeDocument/2006/relationships/hyperlink" Target="https://www.geeksforgeeks.org/underfitting-and-overfitting-in-machine-learn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311700" y="1174863"/>
            <a:ext cx="8520600" cy="194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709"/>
              <a:t>Systems Biology Approach Predicts Immunogenicity</a:t>
            </a:r>
            <a:endParaRPr sz="3709"/>
          </a:p>
          <a:p>
            <a:pPr indent="0" lvl="0" marL="0" rtl="0" algn="ctr">
              <a:spcBef>
                <a:spcPts val="0"/>
              </a:spcBef>
              <a:spcAft>
                <a:spcPts val="0"/>
              </a:spcAft>
              <a:buSzPts val="990"/>
              <a:buNone/>
            </a:pPr>
            <a:r>
              <a:rPr lang="en" sz="3709"/>
              <a:t>of the Yellow Fever Vaccine in Humans</a:t>
            </a:r>
            <a:endParaRPr sz="3709"/>
          </a:p>
        </p:txBody>
      </p:sp>
      <p:sp>
        <p:nvSpPr>
          <p:cNvPr id="64" name="Google Shape;64;p13"/>
          <p:cNvSpPr txBox="1"/>
          <p:nvPr>
            <p:ph idx="1" type="subTitle"/>
          </p:nvPr>
        </p:nvSpPr>
        <p:spPr>
          <a:xfrm>
            <a:off x="311700" y="3328138"/>
            <a:ext cx="8520600" cy="6405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Electra Scarpignato, Ethan Masters, Evan Horvath, Kara Walp</a:t>
            </a:r>
            <a:endParaRPr/>
          </a:p>
        </p:txBody>
      </p:sp>
      <p:sp>
        <p:nvSpPr>
          <p:cNvPr id="65" name="Google Shape;65;p13"/>
          <p:cNvSpPr txBox="1"/>
          <p:nvPr/>
        </p:nvSpPr>
        <p:spPr>
          <a:xfrm>
            <a:off x="311700" y="4143575"/>
            <a:ext cx="85206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rPr>
              <a:t>Querec, T., Akondy, R., Lee, E. et al. Systems biology approach predicts immunogenicity of the yellow fever vaccine in humans. Nat Immunol 10, 116–125 (2009). https://doi.org/10.1038/ni.1688</a:t>
            </a:r>
            <a:endParaRPr>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p:nvPr/>
        </p:nvSpPr>
        <p:spPr>
          <a:xfrm>
            <a:off x="2998050" y="1784775"/>
            <a:ext cx="3147900" cy="2413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ClaNC Overview</a:t>
            </a:r>
            <a:endParaRPr/>
          </a:p>
        </p:txBody>
      </p:sp>
      <p:sp>
        <p:nvSpPr>
          <p:cNvPr id="180" name="Google Shape;180;p22"/>
          <p:cNvSpPr/>
          <p:nvPr/>
        </p:nvSpPr>
        <p:spPr>
          <a:xfrm>
            <a:off x="3708863" y="2083175"/>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2"/>
          <p:cNvSpPr/>
          <p:nvPr/>
        </p:nvSpPr>
        <p:spPr>
          <a:xfrm>
            <a:off x="3408163" y="2396500"/>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2"/>
          <p:cNvSpPr/>
          <p:nvPr/>
        </p:nvSpPr>
        <p:spPr>
          <a:xfrm>
            <a:off x="3408163" y="2876375"/>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2"/>
          <p:cNvSpPr/>
          <p:nvPr/>
        </p:nvSpPr>
        <p:spPr>
          <a:xfrm>
            <a:off x="4358088" y="2266775"/>
            <a:ext cx="183600" cy="1836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2"/>
          <p:cNvSpPr/>
          <p:nvPr/>
        </p:nvSpPr>
        <p:spPr>
          <a:xfrm>
            <a:off x="4057488" y="2784575"/>
            <a:ext cx="183600" cy="1836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 name="Google Shape;185;p22"/>
          <p:cNvSpPr/>
          <p:nvPr/>
        </p:nvSpPr>
        <p:spPr>
          <a:xfrm>
            <a:off x="4842163" y="2692775"/>
            <a:ext cx="183600" cy="1836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2"/>
          <p:cNvSpPr/>
          <p:nvPr/>
        </p:nvSpPr>
        <p:spPr>
          <a:xfrm>
            <a:off x="3892463" y="3302375"/>
            <a:ext cx="183600" cy="1836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2"/>
          <p:cNvSpPr/>
          <p:nvPr/>
        </p:nvSpPr>
        <p:spPr>
          <a:xfrm>
            <a:off x="4658563" y="3118775"/>
            <a:ext cx="183600" cy="1836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2"/>
          <p:cNvSpPr/>
          <p:nvPr/>
        </p:nvSpPr>
        <p:spPr>
          <a:xfrm>
            <a:off x="5145163" y="2083175"/>
            <a:ext cx="183600" cy="1836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2"/>
          <p:cNvSpPr/>
          <p:nvPr/>
        </p:nvSpPr>
        <p:spPr>
          <a:xfrm>
            <a:off x="4241088" y="3821975"/>
            <a:ext cx="183600" cy="18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2"/>
          <p:cNvSpPr/>
          <p:nvPr/>
        </p:nvSpPr>
        <p:spPr>
          <a:xfrm>
            <a:off x="5145163" y="3485975"/>
            <a:ext cx="183600" cy="18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2"/>
          <p:cNvSpPr/>
          <p:nvPr/>
        </p:nvSpPr>
        <p:spPr>
          <a:xfrm>
            <a:off x="5552238" y="2784575"/>
            <a:ext cx="183600" cy="1836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2"/>
          <p:cNvSpPr/>
          <p:nvPr/>
        </p:nvSpPr>
        <p:spPr>
          <a:xfrm>
            <a:off x="3525263" y="2450375"/>
            <a:ext cx="183600" cy="183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2"/>
          <p:cNvSpPr/>
          <p:nvPr/>
        </p:nvSpPr>
        <p:spPr>
          <a:xfrm>
            <a:off x="4174488" y="3044375"/>
            <a:ext cx="183600" cy="1836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2"/>
          <p:cNvSpPr/>
          <p:nvPr/>
        </p:nvSpPr>
        <p:spPr>
          <a:xfrm>
            <a:off x="4658575" y="3823650"/>
            <a:ext cx="183600" cy="1836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22"/>
          <p:cNvSpPr/>
          <p:nvPr/>
        </p:nvSpPr>
        <p:spPr>
          <a:xfrm>
            <a:off x="4610463" y="2479950"/>
            <a:ext cx="183600" cy="183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2"/>
          <p:cNvSpPr/>
          <p:nvPr/>
        </p:nvSpPr>
        <p:spPr>
          <a:xfrm>
            <a:off x="5420563" y="2479950"/>
            <a:ext cx="183600" cy="183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7" name="Google Shape;197;p22"/>
          <p:cNvCxnSpPr>
            <a:stCxn id="192" idx="5"/>
            <a:endCxn id="193" idx="1"/>
          </p:cNvCxnSpPr>
          <p:nvPr/>
        </p:nvCxnSpPr>
        <p:spPr>
          <a:xfrm>
            <a:off x="3681975" y="2607087"/>
            <a:ext cx="519300" cy="464100"/>
          </a:xfrm>
          <a:prstGeom prst="straightConnector1">
            <a:avLst/>
          </a:prstGeom>
          <a:noFill/>
          <a:ln cap="flat" cmpd="sng" w="28575">
            <a:solidFill>
              <a:schemeClr val="dk1"/>
            </a:solidFill>
            <a:prstDash val="solid"/>
            <a:round/>
            <a:headEnd len="med" w="med" type="none"/>
            <a:tailEnd len="med" w="med" type="none"/>
          </a:ln>
        </p:spPr>
      </p:cxnSp>
      <p:cxnSp>
        <p:nvCxnSpPr>
          <p:cNvPr id="198" name="Google Shape;198;p22"/>
          <p:cNvCxnSpPr>
            <a:stCxn id="192" idx="6"/>
            <a:endCxn id="195" idx="2"/>
          </p:cNvCxnSpPr>
          <p:nvPr/>
        </p:nvCxnSpPr>
        <p:spPr>
          <a:xfrm>
            <a:off x="3708863" y="2542175"/>
            <a:ext cx="901500" cy="29700"/>
          </a:xfrm>
          <a:prstGeom prst="straightConnector1">
            <a:avLst/>
          </a:prstGeom>
          <a:noFill/>
          <a:ln cap="flat" cmpd="sng" w="28575">
            <a:solidFill>
              <a:schemeClr val="dk1"/>
            </a:solidFill>
            <a:prstDash val="solid"/>
            <a:round/>
            <a:headEnd len="med" w="med" type="none"/>
            <a:tailEnd len="med" w="med" type="none"/>
          </a:ln>
        </p:spPr>
      </p:cxnSp>
      <p:cxnSp>
        <p:nvCxnSpPr>
          <p:cNvPr id="199" name="Google Shape;199;p22"/>
          <p:cNvCxnSpPr>
            <a:stCxn id="195" idx="3"/>
            <a:endCxn id="193" idx="7"/>
          </p:cNvCxnSpPr>
          <p:nvPr/>
        </p:nvCxnSpPr>
        <p:spPr>
          <a:xfrm flipH="1">
            <a:off x="4331050" y="2636662"/>
            <a:ext cx="306300" cy="434700"/>
          </a:xfrm>
          <a:prstGeom prst="straightConnector1">
            <a:avLst/>
          </a:prstGeom>
          <a:noFill/>
          <a:ln cap="flat" cmpd="sng" w="28575">
            <a:solidFill>
              <a:schemeClr val="dk1"/>
            </a:solidFill>
            <a:prstDash val="solid"/>
            <a:round/>
            <a:headEnd len="med" w="med" type="none"/>
            <a:tailEnd len="med" w="med" type="none"/>
          </a:ln>
        </p:spPr>
      </p:cxnSp>
      <p:cxnSp>
        <p:nvCxnSpPr>
          <p:cNvPr id="200" name="Google Shape;200;p22"/>
          <p:cNvCxnSpPr>
            <a:stCxn id="193" idx="5"/>
            <a:endCxn id="194" idx="1"/>
          </p:cNvCxnSpPr>
          <p:nvPr/>
        </p:nvCxnSpPr>
        <p:spPr>
          <a:xfrm>
            <a:off x="4331200" y="3201087"/>
            <a:ext cx="354300" cy="649500"/>
          </a:xfrm>
          <a:prstGeom prst="straightConnector1">
            <a:avLst/>
          </a:prstGeom>
          <a:noFill/>
          <a:ln cap="flat" cmpd="sng" w="28575">
            <a:solidFill>
              <a:schemeClr val="dk1"/>
            </a:solidFill>
            <a:prstDash val="solid"/>
            <a:round/>
            <a:headEnd len="med" w="med" type="none"/>
            <a:tailEnd len="med" w="med" type="none"/>
          </a:ln>
        </p:spPr>
      </p:cxnSp>
      <p:cxnSp>
        <p:nvCxnSpPr>
          <p:cNvPr id="201" name="Google Shape;201;p22"/>
          <p:cNvCxnSpPr>
            <a:stCxn id="195" idx="4"/>
            <a:endCxn id="194" idx="0"/>
          </p:cNvCxnSpPr>
          <p:nvPr/>
        </p:nvCxnSpPr>
        <p:spPr>
          <a:xfrm>
            <a:off x="4702263" y="2663550"/>
            <a:ext cx="48000" cy="1160100"/>
          </a:xfrm>
          <a:prstGeom prst="straightConnector1">
            <a:avLst/>
          </a:prstGeom>
          <a:noFill/>
          <a:ln cap="flat" cmpd="sng" w="28575">
            <a:solidFill>
              <a:schemeClr val="dk1"/>
            </a:solidFill>
            <a:prstDash val="solid"/>
            <a:round/>
            <a:headEnd len="med" w="med" type="none"/>
            <a:tailEnd len="med" w="med" type="none"/>
          </a:ln>
        </p:spPr>
      </p:cxnSp>
      <p:cxnSp>
        <p:nvCxnSpPr>
          <p:cNvPr id="202" name="Google Shape;202;p22"/>
          <p:cNvCxnSpPr>
            <a:stCxn id="195" idx="6"/>
            <a:endCxn id="196" idx="2"/>
          </p:cNvCxnSpPr>
          <p:nvPr/>
        </p:nvCxnSpPr>
        <p:spPr>
          <a:xfrm>
            <a:off x="4794063" y="2571750"/>
            <a:ext cx="626400" cy="0"/>
          </a:xfrm>
          <a:prstGeom prst="straightConnector1">
            <a:avLst/>
          </a:prstGeom>
          <a:noFill/>
          <a:ln cap="flat" cmpd="sng" w="28575">
            <a:solidFill>
              <a:schemeClr val="dk1"/>
            </a:solidFill>
            <a:prstDash val="solid"/>
            <a:round/>
            <a:headEnd len="med" w="med" type="none"/>
            <a:tailEnd len="med" w="med" type="none"/>
          </a:ln>
        </p:spPr>
      </p:cxnSp>
      <p:cxnSp>
        <p:nvCxnSpPr>
          <p:cNvPr id="203" name="Google Shape;203;p22"/>
          <p:cNvCxnSpPr>
            <a:stCxn id="194" idx="7"/>
            <a:endCxn id="196" idx="3"/>
          </p:cNvCxnSpPr>
          <p:nvPr/>
        </p:nvCxnSpPr>
        <p:spPr>
          <a:xfrm flipH="1" rot="10800000">
            <a:off x="4815287" y="2636738"/>
            <a:ext cx="632100" cy="1213800"/>
          </a:xfrm>
          <a:prstGeom prst="straightConnector1">
            <a:avLst/>
          </a:prstGeom>
          <a:noFill/>
          <a:ln cap="flat" cmpd="sng" w="28575">
            <a:solidFill>
              <a:schemeClr val="dk1"/>
            </a:solidFill>
            <a:prstDash val="solid"/>
            <a:round/>
            <a:headEnd len="med" w="med" type="none"/>
            <a:tailEnd len="med" w="med" type="none"/>
          </a:ln>
        </p:spPr>
      </p:cxnSp>
      <p:sp>
        <p:nvSpPr>
          <p:cNvPr id="204" name="Google Shape;204;p22"/>
          <p:cNvSpPr/>
          <p:nvPr/>
        </p:nvSpPr>
        <p:spPr>
          <a:xfrm>
            <a:off x="5046525" y="2990188"/>
            <a:ext cx="183600" cy="1836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2"/>
          <p:cNvSpPr/>
          <p:nvPr/>
        </p:nvSpPr>
        <p:spPr>
          <a:xfrm>
            <a:off x="4806600" y="2997400"/>
            <a:ext cx="183600" cy="1836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22"/>
          <p:cNvSpPr/>
          <p:nvPr/>
        </p:nvSpPr>
        <p:spPr>
          <a:xfrm>
            <a:off x="4067875" y="2586425"/>
            <a:ext cx="183600" cy="1836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7" name="Google Shape;207;p22"/>
          <p:cNvCxnSpPr>
            <a:stCxn id="192" idx="5"/>
            <a:endCxn id="194" idx="1"/>
          </p:cNvCxnSpPr>
          <p:nvPr/>
        </p:nvCxnSpPr>
        <p:spPr>
          <a:xfrm>
            <a:off x="3681975" y="2607087"/>
            <a:ext cx="1003500" cy="1243500"/>
          </a:xfrm>
          <a:prstGeom prst="straightConnector1">
            <a:avLst/>
          </a:prstGeom>
          <a:noFill/>
          <a:ln cap="flat" cmpd="sng" w="28575">
            <a:solidFill>
              <a:schemeClr val="dk1"/>
            </a:solidFill>
            <a:prstDash val="solid"/>
            <a:round/>
            <a:headEnd len="med" w="med" type="none"/>
            <a:tailEnd len="med" w="med" type="none"/>
          </a:ln>
        </p:spPr>
      </p:cxnSp>
      <p:sp>
        <p:nvSpPr>
          <p:cNvPr id="208" name="Google Shape;208;p22"/>
          <p:cNvSpPr/>
          <p:nvPr/>
        </p:nvSpPr>
        <p:spPr>
          <a:xfrm>
            <a:off x="3224575" y="3783800"/>
            <a:ext cx="183600" cy="1836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9" name="Google Shape;209;p22"/>
          <p:cNvCxnSpPr>
            <a:stCxn id="206" idx="0"/>
          </p:cNvCxnSpPr>
          <p:nvPr/>
        </p:nvCxnSpPr>
        <p:spPr>
          <a:xfrm rot="10800000">
            <a:off x="4124575" y="1814525"/>
            <a:ext cx="35100" cy="771900"/>
          </a:xfrm>
          <a:prstGeom prst="straightConnector1">
            <a:avLst/>
          </a:prstGeom>
          <a:noFill/>
          <a:ln cap="flat" cmpd="sng" w="28575">
            <a:solidFill>
              <a:schemeClr val="dk1"/>
            </a:solidFill>
            <a:prstDash val="solid"/>
            <a:round/>
            <a:headEnd len="med" w="med" type="none"/>
            <a:tailEnd len="med" w="med" type="none"/>
          </a:ln>
        </p:spPr>
      </p:cxnSp>
      <p:cxnSp>
        <p:nvCxnSpPr>
          <p:cNvPr id="210" name="Google Shape;210;p22"/>
          <p:cNvCxnSpPr>
            <a:stCxn id="206" idx="5"/>
            <a:endCxn id="205" idx="1"/>
          </p:cNvCxnSpPr>
          <p:nvPr/>
        </p:nvCxnSpPr>
        <p:spPr>
          <a:xfrm>
            <a:off x="4224587" y="2743137"/>
            <a:ext cx="609000" cy="281100"/>
          </a:xfrm>
          <a:prstGeom prst="straightConnector1">
            <a:avLst/>
          </a:prstGeom>
          <a:noFill/>
          <a:ln cap="flat" cmpd="sng" w="28575">
            <a:solidFill>
              <a:schemeClr val="dk1"/>
            </a:solidFill>
            <a:prstDash val="solid"/>
            <a:round/>
            <a:headEnd len="med" w="med" type="none"/>
            <a:tailEnd len="med" w="med" type="none"/>
          </a:ln>
        </p:spPr>
      </p:cxnSp>
      <p:cxnSp>
        <p:nvCxnSpPr>
          <p:cNvPr id="211" name="Google Shape;211;p22"/>
          <p:cNvCxnSpPr>
            <a:stCxn id="205" idx="6"/>
            <a:endCxn id="205" idx="6"/>
          </p:cNvCxnSpPr>
          <p:nvPr/>
        </p:nvCxnSpPr>
        <p:spPr>
          <a:xfrm>
            <a:off x="4990200" y="3089200"/>
            <a:ext cx="0" cy="0"/>
          </a:xfrm>
          <a:prstGeom prst="straightConnector1">
            <a:avLst/>
          </a:prstGeom>
          <a:noFill/>
          <a:ln cap="flat" cmpd="sng" w="28575">
            <a:solidFill>
              <a:schemeClr val="dk1"/>
            </a:solidFill>
            <a:prstDash val="solid"/>
            <a:round/>
            <a:headEnd len="med" w="med" type="none"/>
            <a:tailEnd len="med" w="med" type="none"/>
          </a:ln>
        </p:spPr>
      </p:cxnSp>
      <p:cxnSp>
        <p:nvCxnSpPr>
          <p:cNvPr id="212" name="Google Shape;212;p22"/>
          <p:cNvCxnSpPr>
            <a:stCxn id="205" idx="6"/>
            <a:endCxn id="204" idx="2"/>
          </p:cNvCxnSpPr>
          <p:nvPr/>
        </p:nvCxnSpPr>
        <p:spPr>
          <a:xfrm flipH="1" rot="10800000">
            <a:off x="4990200" y="3082000"/>
            <a:ext cx="56400" cy="7200"/>
          </a:xfrm>
          <a:prstGeom prst="straightConnector1">
            <a:avLst/>
          </a:prstGeom>
          <a:noFill/>
          <a:ln cap="flat" cmpd="sng" w="28575">
            <a:solidFill>
              <a:schemeClr val="dk1"/>
            </a:solidFill>
            <a:prstDash val="solid"/>
            <a:round/>
            <a:headEnd len="med" w="med" type="none"/>
            <a:tailEnd len="med" w="med" type="none"/>
          </a:ln>
        </p:spPr>
      </p:cxnSp>
      <p:cxnSp>
        <p:nvCxnSpPr>
          <p:cNvPr id="213" name="Google Shape;213;p22"/>
          <p:cNvCxnSpPr>
            <a:stCxn id="204" idx="0"/>
          </p:cNvCxnSpPr>
          <p:nvPr/>
        </p:nvCxnSpPr>
        <p:spPr>
          <a:xfrm flipH="1" rot="10800000">
            <a:off x="5138325" y="1786888"/>
            <a:ext cx="234600" cy="1203300"/>
          </a:xfrm>
          <a:prstGeom prst="straightConnector1">
            <a:avLst/>
          </a:prstGeom>
          <a:noFill/>
          <a:ln cap="flat" cmpd="sng" w="28575">
            <a:solidFill>
              <a:schemeClr val="dk1"/>
            </a:solidFill>
            <a:prstDash val="solid"/>
            <a:round/>
            <a:headEnd len="med" w="med" type="none"/>
            <a:tailEnd len="med" w="med" type="none"/>
          </a:ln>
        </p:spPr>
      </p:cxnSp>
      <p:cxnSp>
        <p:nvCxnSpPr>
          <p:cNvPr id="214" name="Google Shape;214;p22"/>
          <p:cNvCxnSpPr>
            <a:stCxn id="204" idx="5"/>
          </p:cNvCxnSpPr>
          <p:nvPr/>
        </p:nvCxnSpPr>
        <p:spPr>
          <a:xfrm>
            <a:off x="5203237" y="3146900"/>
            <a:ext cx="927900" cy="1053600"/>
          </a:xfrm>
          <a:prstGeom prst="straightConnector1">
            <a:avLst/>
          </a:prstGeom>
          <a:noFill/>
          <a:ln cap="flat" cmpd="sng" w="28575">
            <a:solidFill>
              <a:schemeClr val="dk1"/>
            </a:solidFill>
            <a:prstDash val="solid"/>
            <a:round/>
            <a:headEnd len="med" w="med" type="none"/>
            <a:tailEnd len="med" w="med" type="none"/>
          </a:ln>
        </p:spPr>
      </p:cxnSp>
      <p:cxnSp>
        <p:nvCxnSpPr>
          <p:cNvPr id="215" name="Google Shape;215;p22"/>
          <p:cNvCxnSpPr>
            <a:stCxn id="208" idx="7"/>
            <a:endCxn id="206" idx="3"/>
          </p:cNvCxnSpPr>
          <p:nvPr/>
        </p:nvCxnSpPr>
        <p:spPr>
          <a:xfrm flipH="1" rot="10800000">
            <a:off x="3381287" y="2742988"/>
            <a:ext cx="713400" cy="1067700"/>
          </a:xfrm>
          <a:prstGeom prst="straightConnector1">
            <a:avLst/>
          </a:prstGeom>
          <a:noFill/>
          <a:ln cap="flat" cmpd="sng" w="28575">
            <a:solidFill>
              <a:schemeClr val="dk1"/>
            </a:solidFill>
            <a:prstDash val="solid"/>
            <a:round/>
            <a:headEnd len="med" w="med" type="none"/>
            <a:tailEnd len="med" w="med" type="none"/>
          </a:ln>
        </p:spPr>
      </p:cxnSp>
      <p:cxnSp>
        <p:nvCxnSpPr>
          <p:cNvPr id="216" name="Google Shape;216;p22"/>
          <p:cNvCxnSpPr>
            <a:stCxn id="208" idx="7"/>
            <a:endCxn id="205" idx="3"/>
          </p:cNvCxnSpPr>
          <p:nvPr/>
        </p:nvCxnSpPr>
        <p:spPr>
          <a:xfrm flipH="1" rot="10800000">
            <a:off x="3381287" y="3153988"/>
            <a:ext cx="1452300" cy="656700"/>
          </a:xfrm>
          <a:prstGeom prst="straightConnector1">
            <a:avLst/>
          </a:prstGeom>
          <a:noFill/>
          <a:ln cap="flat" cmpd="sng" w="28575">
            <a:solidFill>
              <a:schemeClr val="dk1"/>
            </a:solidFill>
            <a:prstDash val="solid"/>
            <a:round/>
            <a:headEnd len="med" w="med" type="none"/>
            <a:tailEnd len="med" w="med" type="none"/>
          </a:ln>
        </p:spPr>
      </p:cxnSp>
      <p:cxnSp>
        <p:nvCxnSpPr>
          <p:cNvPr id="217" name="Google Shape;217;p22"/>
          <p:cNvCxnSpPr>
            <a:endCxn id="208" idx="3"/>
          </p:cNvCxnSpPr>
          <p:nvPr/>
        </p:nvCxnSpPr>
        <p:spPr>
          <a:xfrm flipH="1" rot="10800000">
            <a:off x="3014763" y="3940512"/>
            <a:ext cx="236700" cy="259800"/>
          </a:xfrm>
          <a:prstGeom prst="straightConnector1">
            <a:avLst/>
          </a:prstGeom>
          <a:noFill/>
          <a:ln cap="flat" cmpd="sng" w="28575">
            <a:solidFill>
              <a:schemeClr val="dk1"/>
            </a:solidFill>
            <a:prstDash val="solid"/>
            <a:round/>
            <a:headEnd len="med" w="med" type="none"/>
            <a:tailEnd len="med" w="med" type="none"/>
          </a:ln>
        </p:spPr>
      </p:cxnSp>
      <p:sp>
        <p:nvSpPr>
          <p:cNvPr id="218" name="Google Shape;218;p22"/>
          <p:cNvSpPr txBox="1"/>
          <p:nvPr>
            <p:ph idx="1" type="body"/>
          </p:nvPr>
        </p:nvSpPr>
        <p:spPr>
          <a:xfrm>
            <a:off x="441975" y="955050"/>
            <a:ext cx="8520600" cy="6081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
              <a:t>Centroid → average of the data points in a cluster </a:t>
            </a:r>
            <a:endParaRPr/>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1200"/>
              </a:spcAft>
              <a:buSzPts val="523"/>
              <a:buNone/>
            </a:pPr>
            <a:r>
              <a:t/>
            </a:r>
            <a:endParaRPr sz="855"/>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DAMIP</a:t>
            </a:r>
            <a:endParaRPr/>
          </a:p>
        </p:txBody>
      </p:sp>
      <p:sp>
        <p:nvSpPr>
          <p:cNvPr id="224" name="Google Shape;224;p23"/>
          <p:cNvSpPr/>
          <p:nvPr/>
        </p:nvSpPr>
        <p:spPr>
          <a:xfrm>
            <a:off x="1734150" y="1245975"/>
            <a:ext cx="5675700" cy="401100"/>
          </a:xfrm>
          <a:prstGeom prst="flowChartAlternateProcess">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800">
              <a:solidFill>
                <a:schemeClr val="lt2"/>
              </a:solidFill>
            </a:endParaRPr>
          </a:p>
          <a:p>
            <a:pPr indent="0" lvl="0" marL="0" rtl="0" algn="ctr">
              <a:lnSpc>
                <a:spcPct val="115000"/>
              </a:lnSpc>
              <a:spcBef>
                <a:spcPts val="1200"/>
              </a:spcBef>
              <a:spcAft>
                <a:spcPts val="0"/>
              </a:spcAft>
              <a:buNone/>
            </a:pPr>
            <a:r>
              <a:rPr lang="en" sz="1800">
                <a:solidFill>
                  <a:schemeClr val="lt1"/>
                </a:solidFill>
              </a:rPr>
              <a:t>Discriminant Analysis via Mixed-Integer Programming</a:t>
            </a:r>
            <a:endParaRPr sz="1800">
              <a:solidFill>
                <a:schemeClr val="lt1"/>
              </a:solidFill>
            </a:endParaRPr>
          </a:p>
          <a:p>
            <a:pPr indent="0" lvl="0" marL="0" rtl="0" algn="ctr">
              <a:spcBef>
                <a:spcPts val="1200"/>
              </a:spcBef>
              <a:spcAft>
                <a:spcPts val="0"/>
              </a:spcAft>
              <a:buNone/>
            </a:pPr>
            <a:r>
              <a:t/>
            </a:r>
            <a:endParaRPr/>
          </a:p>
        </p:txBody>
      </p:sp>
      <p:sp>
        <p:nvSpPr>
          <p:cNvPr id="225" name="Google Shape;225;p23"/>
          <p:cNvSpPr/>
          <p:nvPr/>
        </p:nvSpPr>
        <p:spPr>
          <a:xfrm>
            <a:off x="927750" y="2229450"/>
            <a:ext cx="3007500" cy="401100"/>
          </a:xfrm>
          <a:prstGeom prst="flowChartAlternateProcess">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lt1"/>
              </a:solidFill>
            </a:endParaRPr>
          </a:p>
          <a:p>
            <a:pPr indent="0" lvl="0" marL="0" rtl="0" algn="ctr">
              <a:lnSpc>
                <a:spcPct val="115000"/>
              </a:lnSpc>
              <a:spcBef>
                <a:spcPts val="1200"/>
              </a:spcBef>
              <a:spcAft>
                <a:spcPts val="0"/>
              </a:spcAft>
              <a:buNone/>
            </a:pPr>
            <a:r>
              <a:rPr lang="en" sz="1800">
                <a:solidFill>
                  <a:schemeClr val="lt1"/>
                </a:solidFill>
              </a:rPr>
              <a:t>Discriminant Analysis</a:t>
            </a:r>
            <a:endParaRPr sz="1800">
              <a:solidFill>
                <a:schemeClr val="lt1"/>
              </a:solidFill>
            </a:endParaRPr>
          </a:p>
          <a:p>
            <a:pPr indent="0" lvl="0" marL="0" rtl="0" algn="ctr">
              <a:spcBef>
                <a:spcPts val="1200"/>
              </a:spcBef>
              <a:spcAft>
                <a:spcPts val="0"/>
              </a:spcAft>
              <a:buNone/>
            </a:pPr>
            <a:r>
              <a:t/>
            </a:r>
            <a:endParaRPr/>
          </a:p>
        </p:txBody>
      </p:sp>
      <p:sp>
        <p:nvSpPr>
          <p:cNvPr id="226" name="Google Shape;226;p23"/>
          <p:cNvSpPr/>
          <p:nvPr/>
        </p:nvSpPr>
        <p:spPr>
          <a:xfrm>
            <a:off x="5222575" y="2229450"/>
            <a:ext cx="3007500" cy="401100"/>
          </a:xfrm>
          <a:prstGeom prst="flowChartAlternateProcess">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lt1"/>
              </a:solidFill>
            </a:endParaRPr>
          </a:p>
          <a:p>
            <a:pPr indent="0" lvl="0" marL="0" rtl="0" algn="ctr">
              <a:lnSpc>
                <a:spcPct val="115000"/>
              </a:lnSpc>
              <a:spcBef>
                <a:spcPts val="1200"/>
              </a:spcBef>
              <a:spcAft>
                <a:spcPts val="0"/>
              </a:spcAft>
              <a:buNone/>
            </a:pPr>
            <a:r>
              <a:rPr lang="en" sz="1800">
                <a:solidFill>
                  <a:schemeClr val="lt1"/>
                </a:solidFill>
              </a:rPr>
              <a:t>MIP</a:t>
            </a:r>
            <a:endParaRPr sz="1800">
              <a:solidFill>
                <a:schemeClr val="lt1"/>
              </a:solidFill>
            </a:endParaRPr>
          </a:p>
          <a:p>
            <a:pPr indent="0" lvl="0" marL="0" rtl="0" algn="ctr">
              <a:spcBef>
                <a:spcPts val="1200"/>
              </a:spcBef>
              <a:spcAft>
                <a:spcPts val="0"/>
              </a:spcAft>
              <a:buNone/>
            </a:pPr>
            <a:r>
              <a:t/>
            </a:r>
            <a:endParaRPr/>
          </a:p>
        </p:txBody>
      </p:sp>
      <p:cxnSp>
        <p:nvCxnSpPr>
          <p:cNvPr id="227" name="Google Shape;227;p23"/>
          <p:cNvCxnSpPr>
            <a:stCxn id="224" idx="2"/>
            <a:endCxn id="225" idx="0"/>
          </p:cNvCxnSpPr>
          <p:nvPr/>
        </p:nvCxnSpPr>
        <p:spPr>
          <a:xfrm rot="5400000">
            <a:off x="3210600" y="867975"/>
            <a:ext cx="582300" cy="2140500"/>
          </a:xfrm>
          <a:prstGeom prst="bentConnector3">
            <a:avLst>
              <a:gd fmla="val 50006" name="adj1"/>
            </a:avLst>
          </a:prstGeom>
          <a:noFill/>
          <a:ln cap="flat" cmpd="sng" w="76200">
            <a:solidFill>
              <a:schemeClr val="dk1"/>
            </a:solidFill>
            <a:prstDash val="solid"/>
            <a:round/>
            <a:headEnd len="med" w="med" type="none"/>
            <a:tailEnd len="med" w="med" type="none"/>
          </a:ln>
        </p:spPr>
      </p:cxnSp>
      <p:cxnSp>
        <p:nvCxnSpPr>
          <p:cNvPr id="228" name="Google Shape;228;p23"/>
          <p:cNvCxnSpPr>
            <a:stCxn id="224" idx="2"/>
            <a:endCxn id="226" idx="0"/>
          </p:cNvCxnSpPr>
          <p:nvPr/>
        </p:nvCxnSpPr>
        <p:spPr>
          <a:xfrm flipH="1" rot="-5400000">
            <a:off x="5358000" y="861075"/>
            <a:ext cx="582300" cy="2154300"/>
          </a:xfrm>
          <a:prstGeom prst="bentConnector3">
            <a:avLst>
              <a:gd fmla="val 50006" name="adj1"/>
            </a:avLst>
          </a:prstGeom>
          <a:noFill/>
          <a:ln cap="flat" cmpd="sng" w="76200">
            <a:solidFill>
              <a:schemeClr val="dk1"/>
            </a:solidFill>
            <a:prstDash val="solid"/>
            <a:round/>
            <a:headEnd len="med" w="med" type="none"/>
            <a:tailEnd len="med" w="med" type="none"/>
          </a:ln>
        </p:spPr>
      </p:cxnSp>
      <p:sp>
        <p:nvSpPr>
          <p:cNvPr id="229" name="Google Shape;229;p23"/>
          <p:cNvSpPr/>
          <p:nvPr/>
        </p:nvSpPr>
        <p:spPr>
          <a:xfrm>
            <a:off x="1119325" y="3000675"/>
            <a:ext cx="901800" cy="9018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D9D9D9"/>
              </a:solidFill>
            </a:endParaRPr>
          </a:p>
        </p:txBody>
      </p:sp>
      <p:sp>
        <p:nvSpPr>
          <p:cNvPr id="230" name="Google Shape;230;p23"/>
          <p:cNvSpPr/>
          <p:nvPr/>
        </p:nvSpPr>
        <p:spPr>
          <a:xfrm>
            <a:off x="2222725" y="3361825"/>
            <a:ext cx="901800" cy="901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1" name="Google Shape;231;p23"/>
          <p:cNvCxnSpPr/>
          <p:nvPr/>
        </p:nvCxnSpPr>
        <p:spPr>
          <a:xfrm flipH="1">
            <a:off x="1771150" y="2858725"/>
            <a:ext cx="634500" cy="1728600"/>
          </a:xfrm>
          <a:prstGeom prst="straightConnector1">
            <a:avLst/>
          </a:prstGeom>
          <a:noFill/>
          <a:ln cap="flat" cmpd="sng" w="28575">
            <a:solidFill>
              <a:schemeClr val="lt2"/>
            </a:solidFill>
            <a:prstDash val="solid"/>
            <a:round/>
            <a:headEnd len="med" w="med" type="none"/>
            <a:tailEnd len="med" w="med" type="none"/>
          </a:ln>
        </p:spPr>
      </p:cxnSp>
      <p:sp>
        <p:nvSpPr>
          <p:cNvPr id="232" name="Google Shape;232;p23"/>
          <p:cNvSpPr/>
          <p:nvPr/>
        </p:nvSpPr>
        <p:spPr>
          <a:xfrm>
            <a:off x="6475825" y="2914038"/>
            <a:ext cx="501000" cy="50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3"/>
          <p:cNvSpPr/>
          <p:nvPr/>
        </p:nvSpPr>
        <p:spPr>
          <a:xfrm>
            <a:off x="6175200" y="3472525"/>
            <a:ext cx="501000" cy="50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23"/>
          <p:cNvSpPr/>
          <p:nvPr/>
        </p:nvSpPr>
        <p:spPr>
          <a:xfrm>
            <a:off x="6830600" y="3472525"/>
            <a:ext cx="501000" cy="50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3"/>
          <p:cNvSpPr/>
          <p:nvPr/>
        </p:nvSpPr>
        <p:spPr>
          <a:xfrm>
            <a:off x="5780725" y="4125775"/>
            <a:ext cx="501000" cy="50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23"/>
          <p:cNvSpPr/>
          <p:nvPr/>
        </p:nvSpPr>
        <p:spPr>
          <a:xfrm>
            <a:off x="6475825" y="4125775"/>
            <a:ext cx="501000" cy="50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7" name="Google Shape;237;p23"/>
          <p:cNvCxnSpPr>
            <a:stCxn id="232" idx="4"/>
            <a:endCxn id="233" idx="0"/>
          </p:cNvCxnSpPr>
          <p:nvPr/>
        </p:nvCxnSpPr>
        <p:spPr>
          <a:xfrm flipH="1">
            <a:off x="6425725" y="3415038"/>
            <a:ext cx="300600" cy="57600"/>
          </a:xfrm>
          <a:prstGeom prst="straightConnector1">
            <a:avLst/>
          </a:prstGeom>
          <a:noFill/>
          <a:ln cap="flat" cmpd="sng" w="19050">
            <a:solidFill>
              <a:schemeClr val="dk1"/>
            </a:solidFill>
            <a:prstDash val="solid"/>
            <a:round/>
            <a:headEnd len="med" w="med" type="none"/>
            <a:tailEnd len="med" w="med" type="none"/>
          </a:ln>
        </p:spPr>
      </p:cxnSp>
      <p:cxnSp>
        <p:nvCxnSpPr>
          <p:cNvPr id="238" name="Google Shape;238;p23"/>
          <p:cNvCxnSpPr>
            <a:stCxn id="234" idx="0"/>
            <a:endCxn id="232" idx="4"/>
          </p:cNvCxnSpPr>
          <p:nvPr/>
        </p:nvCxnSpPr>
        <p:spPr>
          <a:xfrm rot="10800000">
            <a:off x="6726200" y="3414925"/>
            <a:ext cx="354900" cy="57600"/>
          </a:xfrm>
          <a:prstGeom prst="straightConnector1">
            <a:avLst/>
          </a:prstGeom>
          <a:noFill/>
          <a:ln cap="flat" cmpd="sng" w="19050">
            <a:solidFill>
              <a:schemeClr val="dk1"/>
            </a:solidFill>
            <a:prstDash val="solid"/>
            <a:round/>
            <a:headEnd len="med" w="med" type="none"/>
            <a:tailEnd len="med" w="med" type="none"/>
          </a:ln>
        </p:spPr>
      </p:cxnSp>
      <p:cxnSp>
        <p:nvCxnSpPr>
          <p:cNvPr id="239" name="Google Shape;239;p23"/>
          <p:cNvCxnSpPr>
            <a:stCxn id="233" idx="4"/>
            <a:endCxn id="235" idx="0"/>
          </p:cNvCxnSpPr>
          <p:nvPr/>
        </p:nvCxnSpPr>
        <p:spPr>
          <a:xfrm flipH="1">
            <a:off x="6031200" y="3973525"/>
            <a:ext cx="394500" cy="152400"/>
          </a:xfrm>
          <a:prstGeom prst="straightConnector1">
            <a:avLst/>
          </a:prstGeom>
          <a:noFill/>
          <a:ln cap="flat" cmpd="sng" w="19050">
            <a:solidFill>
              <a:schemeClr val="dk1"/>
            </a:solidFill>
            <a:prstDash val="solid"/>
            <a:round/>
            <a:headEnd len="med" w="med" type="none"/>
            <a:tailEnd len="med" w="med" type="none"/>
          </a:ln>
        </p:spPr>
      </p:cxnSp>
      <p:cxnSp>
        <p:nvCxnSpPr>
          <p:cNvPr id="240" name="Google Shape;240;p23"/>
          <p:cNvCxnSpPr>
            <a:stCxn id="236" idx="0"/>
            <a:endCxn id="233" idx="4"/>
          </p:cNvCxnSpPr>
          <p:nvPr/>
        </p:nvCxnSpPr>
        <p:spPr>
          <a:xfrm rot="10800000">
            <a:off x="6425725" y="3973375"/>
            <a:ext cx="300600" cy="1524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Discriminant Analysis Overview</a:t>
            </a:r>
            <a:endParaRPr/>
          </a:p>
        </p:txBody>
      </p:sp>
      <p:sp>
        <p:nvSpPr>
          <p:cNvPr id="246" name="Google Shape;246;p24"/>
          <p:cNvSpPr txBox="1"/>
          <p:nvPr>
            <p:ph idx="1" type="body"/>
          </p:nvPr>
        </p:nvSpPr>
        <p:spPr>
          <a:xfrm>
            <a:off x="311700" y="1152475"/>
            <a:ext cx="8520600" cy="126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Goal is to determine a discriminant function to differentiate between multiple classes</a:t>
            </a:r>
            <a:endParaRPr/>
          </a:p>
          <a:p>
            <a:pPr indent="-342900" lvl="0" marL="457200" rtl="0" algn="l">
              <a:spcBef>
                <a:spcPts val="0"/>
              </a:spcBef>
              <a:spcAft>
                <a:spcPts val="0"/>
              </a:spcAft>
              <a:buSzPts val="1800"/>
              <a:buChar char="●"/>
            </a:pPr>
            <a:r>
              <a:rPr lang="en"/>
              <a:t>Low/High responders (T-Cells and antibodies)</a:t>
            </a:r>
            <a:endParaRPr/>
          </a:p>
        </p:txBody>
      </p:sp>
      <p:sp>
        <p:nvSpPr>
          <p:cNvPr id="247" name="Google Shape;247;p24"/>
          <p:cNvSpPr/>
          <p:nvPr/>
        </p:nvSpPr>
        <p:spPr>
          <a:xfrm>
            <a:off x="4071913" y="2945250"/>
            <a:ext cx="183600" cy="18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4"/>
          <p:cNvSpPr/>
          <p:nvPr/>
        </p:nvSpPr>
        <p:spPr>
          <a:xfrm>
            <a:off x="3806813" y="3264650"/>
            <a:ext cx="183600" cy="18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24"/>
          <p:cNvSpPr/>
          <p:nvPr/>
        </p:nvSpPr>
        <p:spPr>
          <a:xfrm>
            <a:off x="4510313" y="2945250"/>
            <a:ext cx="183600" cy="18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24"/>
          <p:cNvSpPr/>
          <p:nvPr/>
        </p:nvSpPr>
        <p:spPr>
          <a:xfrm>
            <a:off x="4153388" y="3515050"/>
            <a:ext cx="183600" cy="18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24"/>
          <p:cNvSpPr/>
          <p:nvPr/>
        </p:nvSpPr>
        <p:spPr>
          <a:xfrm>
            <a:off x="3623213" y="3771925"/>
            <a:ext cx="183600" cy="18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4"/>
          <p:cNvSpPr/>
          <p:nvPr/>
        </p:nvSpPr>
        <p:spPr>
          <a:xfrm>
            <a:off x="4071913" y="3955525"/>
            <a:ext cx="183600" cy="18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4"/>
          <p:cNvSpPr/>
          <p:nvPr/>
        </p:nvSpPr>
        <p:spPr>
          <a:xfrm>
            <a:off x="4336988" y="4260425"/>
            <a:ext cx="183600" cy="18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4"/>
          <p:cNvSpPr/>
          <p:nvPr/>
        </p:nvSpPr>
        <p:spPr>
          <a:xfrm>
            <a:off x="4639788" y="3222900"/>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24"/>
          <p:cNvSpPr/>
          <p:nvPr/>
        </p:nvSpPr>
        <p:spPr>
          <a:xfrm>
            <a:off x="4995713" y="3331450"/>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4"/>
          <p:cNvSpPr/>
          <p:nvPr/>
        </p:nvSpPr>
        <p:spPr>
          <a:xfrm>
            <a:off x="4852838" y="3698650"/>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4"/>
          <p:cNvSpPr/>
          <p:nvPr/>
        </p:nvSpPr>
        <p:spPr>
          <a:xfrm>
            <a:off x="4639788" y="3955525"/>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24"/>
          <p:cNvSpPr/>
          <p:nvPr/>
        </p:nvSpPr>
        <p:spPr>
          <a:xfrm>
            <a:off x="4940538" y="4222925"/>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4"/>
          <p:cNvSpPr/>
          <p:nvPr/>
        </p:nvSpPr>
        <p:spPr>
          <a:xfrm>
            <a:off x="5276613" y="3955525"/>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24"/>
          <p:cNvSpPr/>
          <p:nvPr/>
        </p:nvSpPr>
        <p:spPr>
          <a:xfrm>
            <a:off x="5337163" y="4260425"/>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24"/>
          <p:cNvSpPr/>
          <p:nvPr/>
        </p:nvSpPr>
        <p:spPr>
          <a:xfrm>
            <a:off x="5337163" y="3448250"/>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2" name="Google Shape;262;p24"/>
          <p:cNvCxnSpPr/>
          <p:nvPr/>
        </p:nvCxnSpPr>
        <p:spPr>
          <a:xfrm flipH="1">
            <a:off x="4499375" y="2623700"/>
            <a:ext cx="242100" cy="22962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Common solving method → Branch-and-bound</a:t>
            </a:r>
            <a:endParaRPr/>
          </a:p>
          <a:p>
            <a:pPr indent="-342900" lvl="0" marL="457200" rtl="0" algn="l">
              <a:spcBef>
                <a:spcPts val="0"/>
              </a:spcBef>
              <a:spcAft>
                <a:spcPts val="0"/>
              </a:spcAft>
              <a:buSzPts val="1800"/>
              <a:buChar char="●"/>
            </a:pPr>
            <a:r>
              <a:rPr lang="en"/>
              <a:t>Begin with linear relaxation → remove integrality restrictions</a:t>
            </a:r>
            <a:endParaRPr/>
          </a:p>
          <a:p>
            <a:pPr indent="-342900" lvl="0" marL="457200" rtl="0" algn="l">
              <a:spcBef>
                <a:spcPts val="0"/>
              </a:spcBef>
              <a:spcAft>
                <a:spcPts val="0"/>
              </a:spcAft>
              <a:buSzPts val="1800"/>
              <a:buChar char="●"/>
            </a:pPr>
            <a:r>
              <a:rPr lang="en"/>
              <a:t>Solve constraint problem–max or min</a:t>
            </a:r>
            <a:endParaRPr/>
          </a:p>
          <a:p>
            <a:pPr indent="-342900" lvl="0" marL="457200" rtl="0" algn="l">
              <a:spcBef>
                <a:spcPts val="0"/>
              </a:spcBef>
              <a:spcAft>
                <a:spcPts val="0"/>
              </a:spcAft>
              <a:buSzPts val="1800"/>
              <a:buChar char="●"/>
            </a:pPr>
            <a:r>
              <a:rPr lang="en"/>
              <a:t>Select branching variable</a:t>
            </a:r>
            <a:endParaRPr/>
          </a:p>
          <a:p>
            <a:pPr indent="-317500" lvl="1" marL="1371600" rtl="0" algn="l">
              <a:spcBef>
                <a:spcPts val="0"/>
              </a:spcBef>
              <a:spcAft>
                <a:spcPts val="0"/>
              </a:spcAft>
              <a:buSzPts val="1400"/>
              <a:buChar char="○"/>
            </a:pPr>
            <a:r>
              <a:rPr lang="en"/>
              <a:t>Prune branch that does not maximize/minimize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8" name="Google Shape;268;p25"/>
          <p:cNvSpPr txBox="1"/>
          <p:nvPr>
            <p:ph idx="1" type="body"/>
          </p:nvPr>
        </p:nvSpPr>
        <p:spPr>
          <a:xfrm>
            <a:off x="311700" y="26945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Repeat until optimality is reached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69" name="Google Shape;26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Mixed-Integer Programming Overview</a:t>
            </a:r>
            <a:endParaRPr/>
          </a:p>
        </p:txBody>
      </p:sp>
      <p:sp>
        <p:nvSpPr>
          <p:cNvPr id="270" name="Google Shape;270;p25"/>
          <p:cNvSpPr/>
          <p:nvPr/>
        </p:nvSpPr>
        <p:spPr>
          <a:xfrm>
            <a:off x="6817588" y="2571750"/>
            <a:ext cx="627300" cy="62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5.7</a:t>
            </a:r>
            <a:endParaRPr/>
          </a:p>
        </p:txBody>
      </p:sp>
      <p:sp>
        <p:nvSpPr>
          <p:cNvPr id="271" name="Google Shape;271;p25"/>
          <p:cNvSpPr/>
          <p:nvPr/>
        </p:nvSpPr>
        <p:spPr>
          <a:xfrm>
            <a:off x="6441141" y="3271089"/>
            <a:ext cx="627300" cy="62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&gt;6</a:t>
            </a:r>
            <a:endParaRPr/>
          </a:p>
        </p:txBody>
      </p:sp>
      <p:sp>
        <p:nvSpPr>
          <p:cNvPr id="272" name="Google Shape;272;p25"/>
          <p:cNvSpPr/>
          <p:nvPr/>
        </p:nvSpPr>
        <p:spPr>
          <a:xfrm>
            <a:off x="7261841" y="3271089"/>
            <a:ext cx="627300" cy="62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&lt;5</a:t>
            </a:r>
            <a:endParaRPr/>
          </a:p>
        </p:txBody>
      </p:sp>
      <p:sp>
        <p:nvSpPr>
          <p:cNvPr id="273" name="Google Shape;273;p25"/>
          <p:cNvSpPr/>
          <p:nvPr/>
        </p:nvSpPr>
        <p:spPr>
          <a:xfrm>
            <a:off x="5947175" y="4089089"/>
            <a:ext cx="627300" cy="62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74" name="Google Shape;274;p25"/>
          <p:cNvSpPr/>
          <p:nvPr/>
        </p:nvSpPr>
        <p:spPr>
          <a:xfrm>
            <a:off x="6817588" y="4089089"/>
            <a:ext cx="627300" cy="62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cxnSp>
        <p:nvCxnSpPr>
          <p:cNvPr id="275" name="Google Shape;275;p25"/>
          <p:cNvCxnSpPr>
            <a:stCxn id="270" idx="4"/>
            <a:endCxn id="271" idx="0"/>
          </p:cNvCxnSpPr>
          <p:nvPr/>
        </p:nvCxnSpPr>
        <p:spPr>
          <a:xfrm flipH="1">
            <a:off x="6754738" y="3199050"/>
            <a:ext cx="376500" cy="72000"/>
          </a:xfrm>
          <a:prstGeom prst="straightConnector1">
            <a:avLst/>
          </a:prstGeom>
          <a:noFill/>
          <a:ln cap="flat" cmpd="sng" w="19050">
            <a:solidFill>
              <a:schemeClr val="dk1"/>
            </a:solidFill>
            <a:prstDash val="solid"/>
            <a:round/>
            <a:headEnd len="med" w="med" type="none"/>
            <a:tailEnd len="med" w="med" type="none"/>
          </a:ln>
        </p:spPr>
      </p:cxnSp>
      <p:cxnSp>
        <p:nvCxnSpPr>
          <p:cNvPr id="276" name="Google Shape;276;p25"/>
          <p:cNvCxnSpPr>
            <a:stCxn id="272" idx="0"/>
            <a:endCxn id="270" idx="4"/>
          </p:cNvCxnSpPr>
          <p:nvPr/>
        </p:nvCxnSpPr>
        <p:spPr>
          <a:xfrm rot="10800000">
            <a:off x="7131191" y="3199089"/>
            <a:ext cx="444300" cy="72000"/>
          </a:xfrm>
          <a:prstGeom prst="straightConnector1">
            <a:avLst/>
          </a:prstGeom>
          <a:noFill/>
          <a:ln cap="flat" cmpd="sng" w="19050">
            <a:solidFill>
              <a:schemeClr val="dk1"/>
            </a:solidFill>
            <a:prstDash val="solid"/>
            <a:round/>
            <a:headEnd len="med" w="med" type="none"/>
            <a:tailEnd len="med" w="med" type="none"/>
          </a:ln>
        </p:spPr>
      </p:cxnSp>
      <p:cxnSp>
        <p:nvCxnSpPr>
          <p:cNvPr id="277" name="Google Shape;277;p25"/>
          <p:cNvCxnSpPr>
            <a:stCxn id="271" idx="4"/>
            <a:endCxn id="273" idx="0"/>
          </p:cNvCxnSpPr>
          <p:nvPr/>
        </p:nvCxnSpPr>
        <p:spPr>
          <a:xfrm flipH="1">
            <a:off x="6260691" y="3898389"/>
            <a:ext cx="494100" cy="190800"/>
          </a:xfrm>
          <a:prstGeom prst="straightConnector1">
            <a:avLst/>
          </a:prstGeom>
          <a:noFill/>
          <a:ln cap="flat" cmpd="sng" w="19050">
            <a:solidFill>
              <a:schemeClr val="dk1"/>
            </a:solidFill>
            <a:prstDash val="solid"/>
            <a:round/>
            <a:headEnd len="med" w="med" type="none"/>
            <a:tailEnd len="med" w="med" type="none"/>
          </a:ln>
        </p:spPr>
      </p:cxnSp>
      <p:cxnSp>
        <p:nvCxnSpPr>
          <p:cNvPr id="278" name="Google Shape;278;p25"/>
          <p:cNvCxnSpPr>
            <a:stCxn id="274" idx="0"/>
            <a:endCxn id="271" idx="4"/>
          </p:cNvCxnSpPr>
          <p:nvPr/>
        </p:nvCxnSpPr>
        <p:spPr>
          <a:xfrm rot="10800000">
            <a:off x="6754738" y="3898289"/>
            <a:ext cx="376500" cy="190800"/>
          </a:xfrm>
          <a:prstGeom prst="straightConnector1">
            <a:avLst/>
          </a:prstGeom>
          <a:noFill/>
          <a:ln cap="flat" cmpd="sng" w="19050">
            <a:solidFill>
              <a:schemeClr val="dk1"/>
            </a:solidFill>
            <a:prstDash val="solid"/>
            <a:round/>
            <a:headEnd len="med" w="med" type="none"/>
            <a:tailEnd len="med" w="med" type="none"/>
          </a:ln>
        </p:spPr>
      </p:cxnSp>
      <p:sp>
        <p:nvSpPr>
          <p:cNvPr id="279" name="Google Shape;279;p25"/>
          <p:cNvSpPr/>
          <p:nvPr/>
        </p:nvSpPr>
        <p:spPr>
          <a:xfrm>
            <a:off x="7251800" y="3261050"/>
            <a:ext cx="647400" cy="647400"/>
          </a:xfrm>
          <a:prstGeom prst="noSmoking">
            <a:avLst>
              <a:gd fmla="val 18750"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0" name="Google Shape;280;p25"/>
          <p:cNvPicPr preferRelativeResize="0"/>
          <p:nvPr/>
        </p:nvPicPr>
        <p:blipFill>
          <a:blip r:embed="rId3">
            <a:alphaModFix/>
          </a:blip>
          <a:stretch>
            <a:fillRect/>
          </a:stretch>
        </p:blipFill>
        <p:spPr>
          <a:xfrm>
            <a:off x="49000" y="4654351"/>
            <a:ext cx="444301" cy="444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Putting it Together… DAMIP</a:t>
            </a:r>
            <a:endParaRPr/>
          </a:p>
        </p:txBody>
      </p:sp>
      <p:sp>
        <p:nvSpPr>
          <p:cNvPr id="286" name="Google Shape;28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Assign binary variables to each observation</a:t>
            </a:r>
            <a:endParaRPr/>
          </a:p>
          <a:p>
            <a:pPr indent="-342900" lvl="0" marL="457200" rtl="0" algn="l">
              <a:spcBef>
                <a:spcPts val="0"/>
              </a:spcBef>
              <a:spcAft>
                <a:spcPts val="0"/>
              </a:spcAft>
              <a:buSzPts val="1800"/>
              <a:buChar char="●"/>
            </a:pPr>
            <a:r>
              <a:rPr lang="en"/>
              <a:t>MIP model shown earlier is used instead of the traditional linear/quadratic discriminant function</a:t>
            </a:r>
            <a:endParaRPr/>
          </a:p>
          <a:p>
            <a:pPr indent="-317500" lvl="1" marL="914400" rtl="0" algn="l">
              <a:spcBef>
                <a:spcPts val="0"/>
              </a:spcBef>
              <a:spcAft>
                <a:spcPts val="0"/>
              </a:spcAft>
              <a:buSzPts val="1400"/>
              <a:buChar char="○"/>
            </a:pPr>
            <a:r>
              <a:rPr lang="en"/>
              <a:t>2 group classification</a:t>
            </a:r>
            <a:endParaRPr/>
          </a:p>
          <a:p>
            <a:pPr indent="-317500" lvl="1" marL="914400" rtl="0" algn="l">
              <a:spcBef>
                <a:spcPts val="0"/>
              </a:spcBef>
              <a:spcAft>
                <a:spcPts val="0"/>
              </a:spcAft>
              <a:buSzPts val="1400"/>
              <a:buChar char="○"/>
            </a:pPr>
            <a:r>
              <a:rPr lang="en"/>
              <a:t>Maximize the amount of correctly classified data points</a:t>
            </a:r>
            <a:endParaRPr/>
          </a:p>
          <a:p>
            <a:pPr indent="-342900" lvl="0" marL="457200" rtl="0" algn="l">
              <a:spcBef>
                <a:spcPts val="0"/>
              </a:spcBef>
              <a:spcAft>
                <a:spcPts val="0"/>
              </a:spcAft>
              <a:buSzPts val="1800"/>
              <a:buChar char="●"/>
            </a:pPr>
            <a:r>
              <a:rPr lang="en"/>
              <a:t>Provides more accurate classification results</a:t>
            </a:r>
            <a:endParaRPr/>
          </a:p>
          <a:p>
            <a:pPr indent="-342900" lvl="0" marL="457200" rtl="0" algn="l">
              <a:spcBef>
                <a:spcPts val="0"/>
              </a:spcBef>
              <a:spcAft>
                <a:spcPts val="0"/>
              </a:spcAft>
              <a:buSzPts val="1800"/>
              <a:buChar char="●"/>
            </a:pPr>
            <a:r>
              <a:rPr lang="en"/>
              <a:t>Determined 8</a:t>
            </a:r>
            <a:r>
              <a:rPr lang="en"/>
              <a:t>-</a:t>
            </a:r>
            <a:r>
              <a:rPr lang="en"/>
              <a:t>14 predictive signatures</a:t>
            </a:r>
            <a:endParaRPr/>
          </a:p>
          <a:p>
            <a:pPr indent="0" lvl="0" marL="0" rtl="0" algn="l">
              <a:spcBef>
                <a:spcPts val="1200"/>
              </a:spcBef>
              <a:spcAft>
                <a:spcPts val="1200"/>
              </a:spcAft>
              <a:buNone/>
            </a:pPr>
            <a:r>
              <a:t/>
            </a:r>
            <a:endParaRPr/>
          </a:p>
        </p:txBody>
      </p:sp>
      <p:sp>
        <p:nvSpPr>
          <p:cNvPr id="287" name="Google Shape;287;p26"/>
          <p:cNvSpPr/>
          <p:nvPr/>
        </p:nvSpPr>
        <p:spPr>
          <a:xfrm>
            <a:off x="7807475" y="2856138"/>
            <a:ext cx="501000" cy="50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26"/>
          <p:cNvSpPr/>
          <p:nvPr/>
        </p:nvSpPr>
        <p:spPr>
          <a:xfrm>
            <a:off x="7506850" y="3414625"/>
            <a:ext cx="501000" cy="50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26"/>
          <p:cNvSpPr/>
          <p:nvPr/>
        </p:nvSpPr>
        <p:spPr>
          <a:xfrm>
            <a:off x="8162250" y="3414625"/>
            <a:ext cx="501000" cy="50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26"/>
          <p:cNvSpPr/>
          <p:nvPr/>
        </p:nvSpPr>
        <p:spPr>
          <a:xfrm>
            <a:off x="7112375" y="4067875"/>
            <a:ext cx="501000" cy="50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26"/>
          <p:cNvSpPr/>
          <p:nvPr/>
        </p:nvSpPr>
        <p:spPr>
          <a:xfrm>
            <a:off x="7807475" y="4067875"/>
            <a:ext cx="501000" cy="50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2" name="Google Shape;292;p26"/>
          <p:cNvCxnSpPr>
            <a:stCxn id="287" idx="4"/>
            <a:endCxn id="288" idx="0"/>
          </p:cNvCxnSpPr>
          <p:nvPr/>
        </p:nvCxnSpPr>
        <p:spPr>
          <a:xfrm flipH="1">
            <a:off x="7757375" y="3357138"/>
            <a:ext cx="300600" cy="57600"/>
          </a:xfrm>
          <a:prstGeom prst="straightConnector1">
            <a:avLst/>
          </a:prstGeom>
          <a:noFill/>
          <a:ln cap="flat" cmpd="sng" w="19050">
            <a:solidFill>
              <a:schemeClr val="dk1"/>
            </a:solidFill>
            <a:prstDash val="solid"/>
            <a:round/>
            <a:headEnd len="med" w="med" type="none"/>
            <a:tailEnd len="med" w="med" type="none"/>
          </a:ln>
        </p:spPr>
      </p:cxnSp>
      <p:cxnSp>
        <p:nvCxnSpPr>
          <p:cNvPr id="293" name="Google Shape;293;p26"/>
          <p:cNvCxnSpPr>
            <a:stCxn id="289" idx="0"/>
            <a:endCxn id="287" idx="4"/>
          </p:cNvCxnSpPr>
          <p:nvPr/>
        </p:nvCxnSpPr>
        <p:spPr>
          <a:xfrm rot="10800000">
            <a:off x="8057850" y="3357025"/>
            <a:ext cx="354900" cy="57600"/>
          </a:xfrm>
          <a:prstGeom prst="straightConnector1">
            <a:avLst/>
          </a:prstGeom>
          <a:noFill/>
          <a:ln cap="flat" cmpd="sng" w="19050">
            <a:solidFill>
              <a:schemeClr val="dk1"/>
            </a:solidFill>
            <a:prstDash val="solid"/>
            <a:round/>
            <a:headEnd len="med" w="med" type="none"/>
            <a:tailEnd len="med" w="med" type="none"/>
          </a:ln>
        </p:spPr>
      </p:cxnSp>
      <p:cxnSp>
        <p:nvCxnSpPr>
          <p:cNvPr id="294" name="Google Shape;294;p26"/>
          <p:cNvCxnSpPr>
            <a:stCxn id="288" idx="4"/>
            <a:endCxn id="290" idx="0"/>
          </p:cNvCxnSpPr>
          <p:nvPr/>
        </p:nvCxnSpPr>
        <p:spPr>
          <a:xfrm flipH="1">
            <a:off x="7362850" y="3915625"/>
            <a:ext cx="394500" cy="152400"/>
          </a:xfrm>
          <a:prstGeom prst="straightConnector1">
            <a:avLst/>
          </a:prstGeom>
          <a:noFill/>
          <a:ln cap="flat" cmpd="sng" w="19050">
            <a:solidFill>
              <a:schemeClr val="dk1"/>
            </a:solidFill>
            <a:prstDash val="solid"/>
            <a:round/>
            <a:headEnd len="med" w="med" type="none"/>
            <a:tailEnd len="med" w="med" type="none"/>
          </a:ln>
        </p:spPr>
      </p:cxnSp>
      <p:cxnSp>
        <p:nvCxnSpPr>
          <p:cNvPr id="295" name="Google Shape;295;p26"/>
          <p:cNvCxnSpPr>
            <a:stCxn id="291" idx="0"/>
            <a:endCxn id="288" idx="4"/>
          </p:cNvCxnSpPr>
          <p:nvPr/>
        </p:nvCxnSpPr>
        <p:spPr>
          <a:xfrm rot="10800000">
            <a:off x="7757375" y="3915475"/>
            <a:ext cx="300600" cy="152400"/>
          </a:xfrm>
          <a:prstGeom prst="straightConnector1">
            <a:avLst/>
          </a:prstGeom>
          <a:noFill/>
          <a:ln cap="flat" cmpd="sng" w="19050">
            <a:solidFill>
              <a:schemeClr val="dk1"/>
            </a:solidFill>
            <a:prstDash val="solid"/>
            <a:round/>
            <a:headEnd len="med" w="med" type="none"/>
            <a:tailEnd len="med" w="med" type="none"/>
          </a:ln>
        </p:spPr>
      </p:cxnSp>
      <p:sp>
        <p:nvSpPr>
          <p:cNvPr id="296" name="Google Shape;296;p26"/>
          <p:cNvSpPr/>
          <p:nvPr/>
        </p:nvSpPr>
        <p:spPr>
          <a:xfrm>
            <a:off x="5291475" y="3241879"/>
            <a:ext cx="754200" cy="7542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D9D9D9"/>
              </a:solidFill>
            </a:endParaRPr>
          </a:p>
        </p:txBody>
      </p:sp>
      <p:sp>
        <p:nvSpPr>
          <p:cNvPr id="297" name="Google Shape;297;p26"/>
          <p:cNvSpPr/>
          <p:nvPr/>
        </p:nvSpPr>
        <p:spPr>
          <a:xfrm>
            <a:off x="6214186" y="3543888"/>
            <a:ext cx="754200" cy="7542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8" name="Google Shape;298;p26"/>
          <p:cNvCxnSpPr/>
          <p:nvPr/>
        </p:nvCxnSpPr>
        <p:spPr>
          <a:xfrm flipH="1">
            <a:off x="5836456" y="3123175"/>
            <a:ext cx="530700" cy="1445700"/>
          </a:xfrm>
          <a:prstGeom prst="straightConnector1">
            <a:avLst/>
          </a:prstGeom>
          <a:noFill/>
          <a:ln cap="flat" cmpd="sng" w="28575">
            <a:solidFill>
              <a:schemeClr val="lt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7"/>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000">
                <a:solidFill>
                  <a:schemeClr val="dk1"/>
                </a:solidFill>
              </a:rPr>
              <a:t>Advantages and Disadvantages:</a:t>
            </a:r>
            <a:endParaRPr sz="3000">
              <a:solidFill>
                <a:schemeClr val="dk1"/>
              </a:solidFill>
            </a:endParaRPr>
          </a:p>
          <a:p>
            <a:pPr indent="0" lvl="0" marL="0" rtl="0" algn="ctr">
              <a:spcBef>
                <a:spcPts val="1200"/>
              </a:spcBef>
              <a:spcAft>
                <a:spcPts val="0"/>
              </a:spcAft>
              <a:buNone/>
            </a:pPr>
            <a:r>
              <a:rPr lang="en" sz="4100">
                <a:solidFill>
                  <a:schemeClr val="dk1"/>
                </a:solidFill>
              </a:rPr>
              <a:t>ClaNC vs. (DA)MIP</a:t>
            </a:r>
            <a:endParaRPr sz="4100">
              <a:solidFill>
                <a:schemeClr val="dk1"/>
              </a:solidFill>
            </a:endParaRPr>
          </a:p>
          <a:p>
            <a:pPr indent="0" lvl="0" marL="0" rtl="0" algn="ctr">
              <a:spcBef>
                <a:spcPts val="1200"/>
              </a:spcBef>
              <a:spcAft>
                <a:spcPts val="1200"/>
              </a:spcAft>
              <a:buNone/>
            </a:pPr>
            <a:r>
              <a:rPr lang="en" sz="2100">
                <a:solidFill>
                  <a:schemeClr val="dk1"/>
                </a:solidFill>
              </a:rPr>
              <a:t>Utility and Feasibility</a:t>
            </a:r>
            <a:endParaRPr sz="2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ClaNC: Design &amp; Implementation Advantages</a:t>
            </a:r>
            <a:endParaRPr/>
          </a:p>
        </p:txBody>
      </p:sp>
      <p:sp>
        <p:nvSpPr>
          <p:cNvPr id="309" name="Google Shape;309;p28"/>
          <p:cNvSpPr/>
          <p:nvPr/>
        </p:nvSpPr>
        <p:spPr>
          <a:xfrm>
            <a:off x="428575" y="1381900"/>
            <a:ext cx="15147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Algorithmic Simplicity</a:t>
            </a:r>
            <a:endParaRPr sz="1900">
              <a:solidFill>
                <a:schemeClr val="dk1"/>
              </a:solidFill>
            </a:endParaRPr>
          </a:p>
        </p:txBody>
      </p:sp>
      <p:grpSp>
        <p:nvGrpSpPr>
          <p:cNvPr id="310" name="Google Shape;310;p28"/>
          <p:cNvGrpSpPr/>
          <p:nvPr/>
        </p:nvGrpSpPr>
        <p:grpSpPr>
          <a:xfrm>
            <a:off x="3718725" y="1418525"/>
            <a:ext cx="4686550" cy="2915500"/>
            <a:chOff x="3718725" y="1418525"/>
            <a:chExt cx="4686550" cy="2915500"/>
          </a:xfrm>
        </p:grpSpPr>
        <p:sp>
          <p:nvSpPr>
            <p:cNvPr id="311" name="Google Shape;311;p28"/>
            <p:cNvSpPr txBox="1"/>
            <p:nvPr/>
          </p:nvSpPr>
          <p:spPr>
            <a:xfrm>
              <a:off x="3718725" y="3980025"/>
              <a:ext cx="455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https://automaticaddison.com/occams-razor-and-machine-learning/</a:t>
              </a:r>
              <a:endParaRPr sz="1800">
                <a:solidFill>
                  <a:schemeClr val="lt2"/>
                </a:solidFill>
              </a:endParaRPr>
            </a:p>
          </p:txBody>
        </p:sp>
        <p:pic>
          <p:nvPicPr>
            <p:cNvPr id="312" name="Google Shape;312;p28"/>
            <p:cNvPicPr preferRelativeResize="0"/>
            <p:nvPr/>
          </p:nvPicPr>
          <p:blipFill>
            <a:blip r:embed="rId4">
              <a:alphaModFix/>
            </a:blip>
            <a:stretch>
              <a:fillRect/>
            </a:stretch>
          </p:blipFill>
          <p:spPr>
            <a:xfrm>
              <a:off x="3718725" y="1418525"/>
              <a:ext cx="4686550" cy="26371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ClaNC: Design &amp; Implementation Advantages</a:t>
            </a:r>
            <a:endParaRPr/>
          </a:p>
        </p:txBody>
      </p:sp>
      <p:sp>
        <p:nvSpPr>
          <p:cNvPr id="318" name="Google Shape;318;p29"/>
          <p:cNvSpPr/>
          <p:nvPr/>
        </p:nvSpPr>
        <p:spPr>
          <a:xfrm>
            <a:off x="428575" y="1381900"/>
            <a:ext cx="15147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Algorithmic Simplicity</a:t>
            </a:r>
            <a:endParaRPr sz="1900">
              <a:solidFill>
                <a:schemeClr val="dk1"/>
              </a:solidFill>
            </a:endParaRPr>
          </a:p>
        </p:txBody>
      </p:sp>
      <p:grpSp>
        <p:nvGrpSpPr>
          <p:cNvPr id="319" name="Google Shape;319;p29"/>
          <p:cNvGrpSpPr/>
          <p:nvPr/>
        </p:nvGrpSpPr>
        <p:grpSpPr>
          <a:xfrm>
            <a:off x="4224075" y="1017725"/>
            <a:ext cx="3362889" cy="4125775"/>
            <a:chOff x="4224075" y="1017725"/>
            <a:chExt cx="3362889" cy="4125775"/>
          </a:xfrm>
        </p:grpSpPr>
        <p:pic>
          <p:nvPicPr>
            <p:cNvPr id="320" name="Google Shape;320;p29"/>
            <p:cNvPicPr preferRelativeResize="0"/>
            <p:nvPr/>
          </p:nvPicPr>
          <p:blipFill>
            <a:blip r:embed="rId3">
              <a:alphaModFix/>
            </a:blip>
            <a:stretch>
              <a:fillRect/>
            </a:stretch>
          </p:blipFill>
          <p:spPr>
            <a:xfrm>
              <a:off x="4311000" y="1017725"/>
              <a:ext cx="3275964" cy="3935202"/>
            </a:xfrm>
            <a:prstGeom prst="rect">
              <a:avLst/>
            </a:prstGeom>
            <a:noFill/>
            <a:ln>
              <a:noFill/>
            </a:ln>
          </p:spPr>
        </p:pic>
        <p:sp>
          <p:nvSpPr>
            <p:cNvPr id="321" name="Google Shape;321;p29"/>
            <p:cNvSpPr txBox="1"/>
            <p:nvPr/>
          </p:nvSpPr>
          <p:spPr>
            <a:xfrm>
              <a:off x="4224075" y="4851000"/>
              <a:ext cx="2994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hlinkClick r:id="rId4"/>
                </a:rPr>
                <a:t>https://blog.dailydoseofds.com/p/training-and-inference-time-complexity</a:t>
              </a:r>
              <a:endParaRPr>
                <a:solidFill>
                  <a:schemeClr val="lt2"/>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ClaNC: Design &amp; Implementation Advantages</a:t>
            </a:r>
            <a:endParaRPr/>
          </a:p>
        </p:txBody>
      </p:sp>
      <p:sp>
        <p:nvSpPr>
          <p:cNvPr id="327" name="Google Shape;327;p30"/>
          <p:cNvSpPr/>
          <p:nvPr/>
        </p:nvSpPr>
        <p:spPr>
          <a:xfrm>
            <a:off x="428575" y="1381900"/>
            <a:ext cx="15147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Algorithmic Simplicity</a:t>
            </a:r>
            <a:endParaRPr sz="1900">
              <a:solidFill>
                <a:schemeClr val="dk1"/>
              </a:solidFill>
            </a:endParaRPr>
          </a:p>
        </p:txBody>
      </p:sp>
      <p:sp>
        <p:nvSpPr>
          <p:cNvPr id="328" name="Google Shape;328;p30"/>
          <p:cNvSpPr/>
          <p:nvPr/>
        </p:nvSpPr>
        <p:spPr>
          <a:xfrm>
            <a:off x="428575" y="2363125"/>
            <a:ext cx="27582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Less Data Points for Training</a:t>
            </a:r>
            <a:endParaRPr sz="1900">
              <a:solidFill>
                <a:schemeClr val="dk1"/>
              </a:solidFill>
            </a:endParaRPr>
          </a:p>
        </p:txBody>
      </p:sp>
      <p:sp>
        <p:nvSpPr>
          <p:cNvPr id="329" name="Google Shape;329;p30"/>
          <p:cNvSpPr/>
          <p:nvPr/>
        </p:nvSpPr>
        <p:spPr>
          <a:xfrm>
            <a:off x="3718725" y="1872913"/>
            <a:ext cx="3689700" cy="2006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rPr>
              <a:t>Generally, to prevent overfitting,</a:t>
            </a:r>
            <a:endParaRPr sz="1600">
              <a:solidFill>
                <a:schemeClr val="dk1"/>
              </a:solidFill>
            </a:endParaRPr>
          </a:p>
          <a:p>
            <a:pPr indent="0" lvl="0" marL="0" rtl="0" algn="ctr">
              <a:spcBef>
                <a:spcPts val="0"/>
              </a:spcBef>
              <a:spcAft>
                <a:spcPts val="0"/>
              </a:spcAft>
              <a:buNone/>
            </a:pPr>
            <a:r>
              <a:rPr lang="en" sz="4700">
                <a:solidFill>
                  <a:schemeClr val="dk1"/>
                </a:solidFill>
              </a:rPr>
              <a:t>N ≥ 10 * k</a:t>
            </a:r>
            <a:endParaRPr sz="4700">
              <a:solidFill>
                <a:schemeClr val="dk1"/>
              </a:solidFill>
            </a:endParaRPr>
          </a:p>
          <a:p>
            <a:pPr indent="0" lvl="0" marL="0" rtl="0" algn="ctr">
              <a:spcBef>
                <a:spcPts val="0"/>
              </a:spcBef>
              <a:spcAft>
                <a:spcPts val="0"/>
              </a:spcAft>
              <a:buNone/>
            </a:pPr>
            <a:r>
              <a:rPr lang="en" sz="1200">
                <a:solidFill>
                  <a:schemeClr val="dk1"/>
                </a:solidFill>
              </a:rPr>
              <a:t>N = number of data points</a:t>
            </a:r>
            <a:endParaRPr sz="1200">
              <a:solidFill>
                <a:schemeClr val="dk1"/>
              </a:solidFill>
            </a:endParaRPr>
          </a:p>
          <a:p>
            <a:pPr indent="0" lvl="0" marL="0" rtl="0" algn="ctr">
              <a:spcBef>
                <a:spcPts val="0"/>
              </a:spcBef>
              <a:spcAft>
                <a:spcPts val="0"/>
              </a:spcAft>
              <a:buNone/>
            </a:pPr>
            <a:r>
              <a:rPr lang="en" sz="1200">
                <a:solidFill>
                  <a:schemeClr val="dk1"/>
                </a:solidFill>
              </a:rPr>
              <a:t>k = number of dimensions/features per data point</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ClaNC: Design &amp; Implementation Advantages</a:t>
            </a:r>
            <a:endParaRPr/>
          </a:p>
        </p:txBody>
      </p:sp>
      <p:sp>
        <p:nvSpPr>
          <p:cNvPr id="335" name="Google Shape;335;p31"/>
          <p:cNvSpPr/>
          <p:nvPr/>
        </p:nvSpPr>
        <p:spPr>
          <a:xfrm>
            <a:off x="428575" y="1381900"/>
            <a:ext cx="15147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Algorithmic Simplicity</a:t>
            </a:r>
            <a:endParaRPr sz="1900">
              <a:solidFill>
                <a:schemeClr val="dk1"/>
              </a:solidFill>
            </a:endParaRPr>
          </a:p>
        </p:txBody>
      </p:sp>
      <p:sp>
        <p:nvSpPr>
          <p:cNvPr id="336" name="Google Shape;336;p31"/>
          <p:cNvSpPr/>
          <p:nvPr/>
        </p:nvSpPr>
        <p:spPr>
          <a:xfrm>
            <a:off x="428575" y="2363125"/>
            <a:ext cx="27582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Less Data Points for Training</a:t>
            </a:r>
            <a:endParaRPr sz="1900">
              <a:solidFill>
                <a:schemeClr val="dk1"/>
              </a:solidFill>
            </a:endParaRPr>
          </a:p>
        </p:txBody>
      </p:sp>
      <p:sp>
        <p:nvSpPr>
          <p:cNvPr id="337" name="Google Shape;337;p31"/>
          <p:cNvSpPr/>
          <p:nvPr/>
        </p:nvSpPr>
        <p:spPr>
          <a:xfrm>
            <a:off x="428575" y="3344350"/>
            <a:ext cx="40656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T-Cell Response Prediction and Identifying Immune Correlates</a:t>
            </a:r>
            <a:endParaRPr sz="1900">
              <a:solidFill>
                <a:schemeClr val="dk1"/>
              </a:solidFill>
            </a:endParaRPr>
          </a:p>
        </p:txBody>
      </p:sp>
      <p:sp>
        <p:nvSpPr>
          <p:cNvPr id="338" name="Google Shape;338;p31"/>
          <p:cNvSpPr/>
          <p:nvPr/>
        </p:nvSpPr>
        <p:spPr>
          <a:xfrm>
            <a:off x="4965350" y="1468825"/>
            <a:ext cx="3299400" cy="2536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can pinpoint factors of immune response (eg. related to complement activation)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can capture complex metabolic influences on immunological response</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Yellow Fever Vaccine (YF-17D)</a:t>
            </a:r>
            <a:endParaRPr/>
          </a:p>
        </p:txBody>
      </p:sp>
      <p:sp>
        <p:nvSpPr>
          <p:cNvPr id="71" name="Google Shape;7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Developed in 1930s by Max Theiler</a:t>
            </a:r>
            <a:endParaRPr/>
          </a:p>
          <a:p>
            <a:pPr indent="-342900" lvl="0" marL="457200" rtl="0" algn="l">
              <a:lnSpc>
                <a:spcPct val="150000"/>
              </a:lnSpc>
              <a:spcBef>
                <a:spcPts val="0"/>
              </a:spcBef>
              <a:spcAft>
                <a:spcPts val="0"/>
              </a:spcAft>
              <a:buSzPts val="1800"/>
              <a:buChar char="●"/>
            </a:pPr>
            <a:r>
              <a:rPr lang="en"/>
              <a:t>Administered to 600+ million people</a:t>
            </a:r>
            <a:endParaRPr/>
          </a:p>
          <a:p>
            <a:pPr indent="-342900" lvl="0" marL="457200" rtl="0" algn="l">
              <a:lnSpc>
                <a:spcPct val="150000"/>
              </a:lnSpc>
              <a:spcBef>
                <a:spcPts val="0"/>
              </a:spcBef>
              <a:spcAft>
                <a:spcPts val="0"/>
              </a:spcAft>
              <a:buSzPts val="1800"/>
              <a:buChar char="●"/>
            </a:pPr>
            <a:r>
              <a:rPr lang="en"/>
              <a:t>Attenuated Asibi strain of yellow fever virus</a:t>
            </a:r>
            <a:endParaRPr/>
          </a:p>
          <a:p>
            <a:pPr indent="-342900" lvl="0" marL="457200" rtl="0" algn="l">
              <a:lnSpc>
                <a:spcPct val="150000"/>
              </a:lnSpc>
              <a:spcBef>
                <a:spcPts val="0"/>
              </a:spcBef>
              <a:spcAft>
                <a:spcPts val="0"/>
              </a:spcAft>
              <a:buSzPts val="1800"/>
              <a:buChar char="●"/>
            </a:pPr>
            <a:r>
              <a:rPr lang="en"/>
              <a:t>One of the most effective vaccines ever made</a:t>
            </a:r>
            <a:endParaRPr/>
          </a:p>
          <a:p>
            <a:pPr indent="-317500" lvl="1" marL="914400" rtl="0" algn="l">
              <a:lnSpc>
                <a:spcPct val="150000"/>
              </a:lnSpc>
              <a:spcBef>
                <a:spcPts val="0"/>
              </a:spcBef>
              <a:spcAft>
                <a:spcPts val="0"/>
              </a:spcAft>
              <a:buSzPts val="1400"/>
              <a:buChar char="○"/>
            </a:pPr>
            <a:r>
              <a:rPr lang="en"/>
              <a:t>Effective immunity within 30 days for 99%</a:t>
            </a:r>
            <a:endParaRPr baseline="30000"/>
          </a:p>
          <a:p>
            <a:pPr indent="-317500" lvl="1" marL="914400" rtl="0" algn="l">
              <a:lnSpc>
                <a:spcPct val="150000"/>
              </a:lnSpc>
              <a:spcBef>
                <a:spcPts val="0"/>
              </a:spcBef>
              <a:spcAft>
                <a:spcPts val="0"/>
              </a:spcAft>
              <a:buSzPts val="1400"/>
              <a:buChar char="○"/>
            </a:pPr>
            <a:r>
              <a:rPr lang="en"/>
              <a:t>Model vaccine</a:t>
            </a:r>
            <a:endParaRPr/>
          </a:p>
          <a:p>
            <a:pPr indent="-317500" lvl="2" marL="1371600" rtl="0" algn="l">
              <a:lnSpc>
                <a:spcPct val="150000"/>
              </a:lnSpc>
              <a:spcBef>
                <a:spcPts val="0"/>
              </a:spcBef>
              <a:spcAft>
                <a:spcPts val="0"/>
              </a:spcAft>
              <a:buSzPts val="1400"/>
              <a:buChar char="■"/>
            </a:pPr>
            <a:r>
              <a:rPr lang="en"/>
              <a:t>Innate immune response</a:t>
            </a:r>
            <a:endParaRPr/>
          </a:p>
          <a:p>
            <a:pPr indent="-317500" lvl="2" marL="1371600" rtl="0" algn="l">
              <a:lnSpc>
                <a:spcPct val="150000"/>
              </a:lnSpc>
              <a:spcBef>
                <a:spcPts val="0"/>
              </a:spcBef>
              <a:spcAft>
                <a:spcPts val="0"/>
              </a:spcAft>
              <a:buSzPts val="1400"/>
              <a:buChar char="■"/>
            </a:pPr>
            <a:r>
              <a:rPr lang="en"/>
              <a:t>Inform new vaccine design</a:t>
            </a:r>
            <a:endParaRPr/>
          </a:p>
          <a:p>
            <a:pPr indent="-317500" lvl="2" marL="1371600" rtl="0" algn="l">
              <a:lnSpc>
                <a:spcPct val="150000"/>
              </a:lnSpc>
              <a:spcBef>
                <a:spcPts val="0"/>
              </a:spcBef>
              <a:spcAft>
                <a:spcPts val="0"/>
              </a:spcAft>
              <a:buSzPts val="1400"/>
              <a:buChar char="■"/>
            </a:pPr>
            <a:r>
              <a:rPr lang="en"/>
              <a:t>Subsequent differences in adaptive immunity</a:t>
            </a:r>
            <a:endParaRPr/>
          </a:p>
        </p:txBody>
      </p:sp>
      <p:pic>
        <p:nvPicPr>
          <p:cNvPr id="72" name="Google Shape;72;p14"/>
          <p:cNvPicPr preferRelativeResize="0"/>
          <p:nvPr/>
        </p:nvPicPr>
        <p:blipFill>
          <a:blip r:embed="rId3">
            <a:alphaModFix/>
          </a:blip>
          <a:stretch>
            <a:fillRect/>
          </a:stretch>
        </p:blipFill>
        <p:spPr>
          <a:xfrm>
            <a:off x="5669600" y="1439500"/>
            <a:ext cx="3208000" cy="2359100"/>
          </a:xfrm>
          <a:prstGeom prst="rect">
            <a:avLst/>
          </a:prstGeom>
          <a:noFill/>
          <a:ln>
            <a:noFill/>
          </a:ln>
        </p:spPr>
      </p:pic>
      <p:sp>
        <p:nvSpPr>
          <p:cNvPr id="73" name="Google Shape;73;p14"/>
          <p:cNvSpPr txBox="1"/>
          <p:nvPr/>
        </p:nvSpPr>
        <p:spPr>
          <a:xfrm>
            <a:off x="5734298" y="3798600"/>
            <a:ext cx="30786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2"/>
                </a:solidFill>
              </a:rPr>
              <a:t>https://www.alamy.com/stock-photo/yellow-fever-certificate.html?sortBy=relevant</a:t>
            </a:r>
            <a:endParaRPr sz="9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ClaNC: Disadvantages</a:t>
            </a:r>
            <a:endParaRPr/>
          </a:p>
        </p:txBody>
      </p:sp>
      <p:sp>
        <p:nvSpPr>
          <p:cNvPr id="344" name="Google Shape;344;p32"/>
          <p:cNvSpPr/>
          <p:nvPr/>
        </p:nvSpPr>
        <p:spPr>
          <a:xfrm>
            <a:off x="428575" y="1381900"/>
            <a:ext cx="15147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Overfitting</a:t>
            </a:r>
            <a:endParaRPr sz="1900">
              <a:solidFill>
                <a:schemeClr val="dk1"/>
              </a:solidFill>
            </a:endParaRPr>
          </a:p>
        </p:txBody>
      </p:sp>
      <p:grpSp>
        <p:nvGrpSpPr>
          <p:cNvPr id="345" name="Google Shape;345;p32"/>
          <p:cNvGrpSpPr/>
          <p:nvPr/>
        </p:nvGrpSpPr>
        <p:grpSpPr>
          <a:xfrm>
            <a:off x="2402925" y="1615650"/>
            <a:ext cx="6429375" cy="2938300"/>
            <a:chOff x="2402925" y="1615650"/>
            <a:chExt cx="6429375" cy="2938300"/>
          </a:xfrm>
        </p:grpSpPr>
        <p:grpSp>
          <p:nvGrpSpPr>
            <p:cNvPr id="346" name="Google Shape;346;p32"/>
            <p:cNvGrpSpPr/>
            <p:nvPr/>
          </p:nvGrpSpPr>
          <p:grpSpPr>
            <a:xfrm>
              <a:off x="2402925" y="1615650"/>
              <a:ext cx="6429375" cy="2938300"/>
              <a:chOff x="2402925" y="1615650"/>
              <a:chExt cx="6429375" cy="2938300"/>
            </a:xfrm>
          </p:grpSpPr>
          <p:pic>
            <p:nvPicPr>
              <p:cNvPr id="347" name="Google Shape;347;p32"/>
              <p:cNvPicPr preferRelativeResize="0"/>
              <p:nvPr/>
            </p:nvPicPr>
            <p:blipFill>
              <a:blip r:embed="rId3">
                <a:alphaModFix/>
              </a:blip>
              <a:stretch>
                <a:fillRect/>
              </a:stretch>
            </p:blipFill>
            <p:spPr>
              <a:xfrm>
                <a:off x="2402925" y="1615650"/>
                <a:ext cx="6429375" cy="2636050"/>
              </a:xfrm>
              <a:prstGeom prst="rect">
                <a:avLst/>
              </a:prstGeom>
              <a:noFill/>
              <a:ln>
                <a:noFill/>
              </a:ln>
            </p:spPr>
          </p:pic>
          <p:sp>
            <p:nvSpPr>
              <p:cNvPr id="348" name="Google Shape;348;p32"/>
              <p:cNvSpPr txBox="1"/>
              <p:nvPr/>
            </p:nvSpPr>
            <p:spPr>
              <a:xfrm>
                <a:off x="2402925" y="4092250"/>
                <a:ext cx="538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rPr>
                  <a:t> </a:t>
                </a:r>
                <a:r>
                  <a:rPr lang="en" sz="1100" u="sng">
                    <a:solidFill>
                      <a:schemeClr val="hlink"/>
                    </a:solidFill>
                    <a:hlinkClick r:id="rId4"/>
                  </a:rPr>
                  <a:t>https://www.geeksforgeeks.org/underfitting-and-overfitting-in-machine-learning/</a:t>
                </a:r>
                <a:endParaRPr sz="1800">
                  <a:solidFill>
                    <a:schemeClr val="lt2"/>
                  </a:solidFill>
                </a:endParaRPr>
              </a:p>
            </p:txBody>
          </p:sp>
        </p:grpSp>
        <p:sp>
          <p:nvSpPr>
            <p:cNvPr id="349" name="Google Shape;349;p32"/>
            <p:cNvSpPr txBox="1"/>
            <p:nvPr/>
          </p:nvSpPr>
          <p:spPr>
            <a:xfrm>
              <a:off x="4739725" y="3414025"/>
              <a:ext cx="13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66666"/>
                  </a:solidFill>
                  <a:highlight>
                    <a:schemeClr val="dk1"/>
                  </a:highlight>
                </a:rPr>
                <a:t>Appropriate</a:t>
              </a:r>
              <a:endParaRPr b="1">
                <a:solidFill>
                  <a:srgbClr val="666666"/>
                </a:solidFill>
                <a:highlight>
                  <a:schemeClr val="dk1"/>
                </a:high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ClaNC: Disadvantages</a:t>
            </a:r>
            <a:endParaRPr/>
          </a:p>
        </p:txBody>
      </p:sp>
      <p:sp>
        <p:nvSpPr>
          <p:cNvPr id="355" name="Google Shape;355;p33"/>
          <p:cNvSpPr/>
          <p:nvPr/>
        </p:nvSpPr>
        <p:spPr>
          <a:xfrm>
            <a:off x="428575" y="1381900"/>
            <a:ext cx="15147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Overfitting</a:t>
            </a:r>
            <a:endParaRPr sz="1900">
              <a:solidFill>
                <a:schemeClr val="dk1"/>
              </a:solidFill>
            </a:endParaRPr>
          </a:p>
        </p:txBody>
      </p:sp>
      <p:grpSp>
        <p:nvGrpSpPr>
          <p:cNvPr id="356" name="Google Shape;356;p33"/>
          <p:cNvGrpSpPr/>
          <p:nvPr/>
        </p:nvGrpSpPr>
        <p:grpSpPr>
          <a:xfrm>
            <a:off x="4465771" y="445016"/>
            <a:ext cx="3869877" cy="2275236"/>
            <a:chOff x="2402925" y="370225"/>
            <a:chExt cx="5385300" cy="3312325"/>
          </a:xfrm>
        </p:grpSpPr>
        <p:pic>
          <p:nvPicPr>
            <p:cNvPr id="357" name="Google Shape;357;p33"/>
            <p:cNvPicPr preferRelativeResize="0"/>
            <p:nvPr/>
          </p:nvPicPr>
          <p:blipFill>
            <a:blip r:embed="rId3">
              <a:alphaModFix/>
            </a:blip>
            <a:stretch>
              <a:fillRect/>
            </a:stretch>
          </p:blipFill>
          <p:spPr>
            <a:xfrm>
              <a:off x="2402925" y="370225"/>
              <a:ext cx="5180482" cy="2899325"/>
            </a:xfrm>
            <a:prstGeom prst="rect">
              <a:avLst/>
            </a:prstGeom>
            <a:noFill/>
            <a:ln>
              <a:noFill/>
            </a:ln>
          </p:spPr>
        </p:pic>
        <p:sp>
          <p:nvSpPr>
            <p:cNvPr id="358" name="Google Shape;358;p33"/>
            <p:cNvSpPr txBox="1"/>
            <p:nvPr/>
          </p:nvSpPr>
          <p:spPr>
            <a:xfrm>
              <a:off x="2402925" y="3167150"/>
              <a:ext cx="5385300" cy="51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4"/>
                </a:rPr>
                <a:t>https://aiml.com/what-is-overfitting/</a:t>
              </a:r>
              <a:endParaRPr sz="1800">
                <a:solidFill>
                  <a:schemeClr val="lt2"/>
                </a:solidFill>
              </a:endParaRPr>
            </a:p>
          </p:txBody>
        </p:sp>
      </p:grpSp>
      <p:pic>
        <p:nvPicPr>
          <p:cNvPr id="359" name="Google Shape;359;p33"/>
          <p:cNvPicPr preferRelativeResize="0"/>
          <p:nvPr/>
        </p:nvPicPr>
        <p:blipFill rotWithShape="1">
          <a:blip r:embed="rId5">
            <a:alphaModFix/>
          </a:blip>
          <a:srcRect b="0" l="1720" r="7724" t="0"/>
          <a:stretch/>
        </p:blipFill>
        <p:spPr>
          <a:xfrm>
            <a:off x="4659250" y="2720250"/>
            <a:ext cx="3303700" cy="226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ClaNC: Disadvantages</a:t>
            </a:r>
            <a:endParaRPr/>
          </a:p>
        </p:txBody>
      </p:sp>
      <p:sp>
        <p:nvSpPr>
          <p:cNvPr id="365" name="Google Shape;365;p34"/>
          <p:cNvSpPr/>
          <p:nvPr/>
        </p:nvSpPr>
        <p:spPr>
          <a:xfrm>
            <a:off x="428575" y="1381900"/>
            <a:ext cx="15147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Overfitting</a:t>
            </a:r>
            <a:endParaRPr sz="1900">
              <a:solidFill>
                <a:schemeClr val="dk1"/>
              </a:solidFill>
            </a:endParaRPr>
          </a:p>
        </p:txBody>
      </p:sp>
      <p:sp>
        <p:nvSpPr>
          <p:cNvPr id="366" name="Google Shape;366;p34"/>
          <p:cNvSpPr/>
          <p:nvPr/>
        </p:nvSpPr>
        <p:spPr>
          <a:xfrm>
            <a:off x="428575" y="2363125"/>
            <a:ext cx="27582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Underlying Mechanism Prediction</a:t>
            </a:r>
            <a:endParaRPr sz="1900">
              <a:solidFill>
                <a:schemeClr val="dk1"/>
              </a:solidFill>
            </a:endParaRPr>
          </a:p>
        </p:txBody>
      </p:sp>
      <p:sp>
        <p:nvSpPr>
          <p:cNvPr id="367" name="Google Shape;367;p34"/>
          <p:cNvSpPr/>
          <p:nvPr/>
        </p:nvSpPr>
        <p:spPr>
          <a:xfrm>
            <a:off x="4965350" y="1545800"/>
            <a:ext cx="3299400" cy="25365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Not good at gene role prediction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Identifies correlation between genes and modulation outcome, but not of the innate mechanism</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DAMIP: Design Advantages</a:t>
            </a:r>
            <a:endParaRPr/>
          </a:p>
        </p:txBody>
      </p:sp>
      <p:pic>
        <p:nvPicPr>
          <p:cNvPr id="373" name="Google Shape;373;p35"/>
          <p:cNvPicPr preferRelativeResize="0"/>
          <p:nvPr/>
        </p:nvPicPr>
        <p:blipFill>
          <a:blip r:embed="rId3">
            <a:alphaModFix/>
          </a:blip>
          <a:stretch>
            <a:fillRect/>
          </a:stretch>
        </p:blipFill>
        <p:spPr>
          <a:xfrm>
            <a:off x="56475" y="4636326"/>
            <a:ext cx="439875" cy="439875"/>
          </a:xfrm>
          <a:prstGeom prst="rect">
            <a:avLst/>
          </a:prstGeom>
          <a:noFill/>
          <a:ln>
            <a:noFill/>
          </a:ln>
        </p:spPr>
      </p:pic>
      <p:sp>
        <p:nvSpPr>
          <p:cNvPr id="374" name="Google Shape;374;p35"/>
          <p:cNvSpPr/>
          <p:nvPr/>
        </p:nvSpPr>
        <p:spPr>
          <a:xfrm>
            <a:off x="428575" y="1881775"/>
            <a:ext cx="26199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Large</a:t>
            </a:r>
            <a:r>
              <a:rPr lang="en" sz="1900">
                <a:solidFill>
                  <a:schemeClr val="dk1"/>
                </a:solidFill>
              </a:rPr>
              <a:t> Scale Discrete Optimization</a:t>
            </a:r>
            <a:endParaRPr sz="1900">
              <a:solidFill>
                <a:schemeClr val="dk1"/>
              </a:solidFill>
            </a:endParaRPr>
          </a:p>
        </p:txBody>
      </p:sp>
      <p:sp>
        <p:nvSpPr>
          <p:cNvPr id="375" name="Google Shape;375;p35"/>
          <p:cNvSpPr/>
          <p:nvPr/>
        </p:nvSpPr>
        <p:spPr>
          <a:xfrm>
            <a:off x="428575" y="2894025"/>
            <a:ext cx="26199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Support Vector Machines</a:t>
            </a:r>
            <a:endParaRPr sz="1900">
              <a:solidFill>
                <a:schemeClr val="dk1"/>
              </a:solidFill>
            </a:endParaRPr>
          </a:p>
        </p:txBody>
      </p:sp>
      <p:sp>
        <p:nvSpPr>
          <p:cNvPr id="376" name="Google Shape;376;p35"/>
          <p:cNvSpPr/>
          <p:nvPr/>
        </p:nvSpPr>
        <p:spPr>
          <a:xfrm>
            <a:off x="3723275" y="2372550"/>
            <a:ext cx="13398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DAMIP</a:t>
            </a:r>
            <a:endParaRPr sz="2400">
              <a:solidFill>
                <a:schemeClr val="dk1"/>
              </a:solidFill>
            </a:endParaRPr>
          </a:p>
        </p:txBody>
      </p:sp>
      <p:sp>
        <p:nvSpPr>
          <p:cNvPr id="377" name="Google Shape;377;p35"/>
          <p:cNvSpPr/>
          <p:nvPr/>
        </p:nvSpPr>
        <p:spPr>
          <a:xfrm>
            <a:off x="3165975" y="1715400"/>
            <a:ext cx="439800" cy="20622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78" name="Google Shape;378;p35"/>
          <p:cNvSpPr/>
          <p:nvPr/>
        </p:nvSpPr>
        <p:spPr>
          <a:xfrm>
            <a:off x="5260700" y="2556900"/>
            <a:ext cx="758400" cy="379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35"/>
          <p:cNvSpPr txBox="1"/>
          <p:nvPr/>
        </p:nvSpPr>
        <p:spPr>
          <a:xfrm>
            <a:off x="6114300" y="1423050"/>
            <a:ext cx="27180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Classification of any number of groups</a:t>
            </a:r>
            <a:endParaRPr sz="1500">
              <a:solidFill>
                <a:schemeClr val="dk1"/>
              </a:solidFill>
            </a:endParaRPr>
          </a:p>
        </p:txBody>
      </p:sp>
      <p:sp>
        <p:nvSpPr>
          <p:cNvPr id="380" name="Google Shape;380;p35"/>
          <p:cNvSpPr txBox="1"/>
          <p:nvPr/>
        </p:nvSpPr>
        <p:spPr>
          <a:xfrm>
            <a:off x="6114300" y="2016825"/>
            <a:ext cx="27180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Can incorporate </a:t>
            </a:r>
            <a:r>
              <a:rPr lang="en" sz="1500">
                <a:solidFill>
                  <a:schemeClr val="dk1"/>
                </a:solidFill>
              </a:rPr>
              <a:t>heterogeneous</a:t>
            </a:r>
            <a:r>
              <a:rPr lang="en" sz="1500">
                <a:solidFill>
                  <a:schemeClr val="dk1"/>
                </a:solidFill>
              </a:rPr>
              <a:t> attribute types as input</a:t>
            </a:r>
            <a:endParaRPr sz="1500">
              <a:solidFill>
                <a:schemeClr val="dk1"/>
              </a:solidFill>
            </a:endParaRPr>
          </a:p>
        </p:txBody>
      </p:sp>
      <p:sp>
        <p:nvSpPr>
          <p:cNvPr id="381" name="Google Shape;381;p35"/>
          <p:cNvSpPr txBox="1"/>
          <p:nvPr/>
        </p:nvSpPr>
        <p:spPr>
          <a:xfrm>
            <a:off x="6114300" y="2828250"/>
            <a:ext cx="27180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Pre-training Principal Component Analysis</a:t>
            </a:r>
            <a:endParaRPr sz="1500">
              <a:solidFill>
                <a:schemeClr val="dk1"/>
              </a:solidFill>
            </a:endParaRPr>
          </a:p>
        </p:txBody>
      </p:sp>
      <p:sp>
        <p:nvSpPr>
          <p:cNvPr id="382" name="Google Shape;382;p35"/>
          <p:cNvSpPr txBox="1"/>
          <p:nvPr/>
        </p:nvSpPr>
        <p:spPr>
          <a:xfrm>
            <a:off x="6114300" y="3401625"/>
            <a:ext cx="27180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Reserved-Judgement Region</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DAMIP: Implementation Advantages</a:t>
            </a:r>
            <a:endParaRPr/>
          </a:p>
        </p:txBody>
      </p:sp>
      <p:sp>
        <p:nvSpPr>
          <p:cNvPr id="388" name="Google Shape;388;p36"/>
          <p:cNvSpPr/>
          <p:nvPr/>
        </p:nvSpPr>
        <p:spPr>
          <a:xfrm>
            <a:off x="311688" y="2434825"/>
            <a:ext cx="23274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Users can set:</a:t>
            </a:r>
            <a:endParaRPr sz="2400">
              <a:solidFill>
                <a:schemeClr val="dk1"/>
              </a:solidFill>
            </a:endParaRPr>
          </a:p>
        </p:txBody>
      </p:sp>
      <p:sp>
        <p:nvSpPr>
          <p:cNvPr id="389" name="Google Shape;389;p36"/>
          <p:cNvSpPr/>
          <p:nvPr/>
        </p:nvSpPr>
        <p:spPr>
          <a:xfrm flipH="1">
            <a:off x="2840938" y="1547575"/>
            <a:ext cx="446100" cy="25224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90" name="Google Shape;390;p36"/>
          <p:cNvSpPr txBox="1"/>
          <p:nvPr/>
        </p:nvSpPr>
        <p:spPr>
          <a:xfrm>
            <a:off x="3287038" y="1630913"/>
            <a:ext cx="28242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The number of discriminatory gene </a:t>
            </a:r>
            <a:r>
              <a:rPr lang="en" sz="1500">
                <a:solidFill>
                  <a:schemeClr val="dk1"/>
                </a:solidFill>
              </a:rPr>
              <a:t>measurements</a:t>
            </a:r>
            <a:r>
              <a:rPr lang="en" sz="1500">
                <a:solidFill>
                  <a:schemeClr val="dk1"/>
                </a:solidFill>
              </a:rPr>
              <a:t> per signature set</a:t>
            </a:r>
            <a:endParaRPr sz="1500">
              <a:solidFill>
                <a:schemeClr val="dk1"/>
              </a:solidFill>
            </a:endParaRPr>
          </a:p>
        </p:txBody>
      </p:sp>
      <p:sp>
        <p:nvSpPr>
          <p:cNvPr id="391" name="Google Shape;391;p36"/>
          <p:cNvSpPr txBox="1"/>
          <p:nvPr/>
        </p:nvSpPr>
        <p:spPr>
          <a:xfrm>
            <a:off x="3287038" y="2878438"/>
            <a:ext cx="23274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A target value for the </a:t>
            </a:r>
            <a:r>
              <a:rPr lang="en" sz="1500">
                <a:solidFill>
                  <a:schemeClr val="dk1"/>
                </a:solidFill>
              </a:rPr>
              <a:t>threshold classification rate (accuracy)</a:t>
            </a:r>
            <a:endParaRPr sz="1500">
              <a:solidFill>
                <a:schemeClr val="dk1"/>
              </a:solidFill>
            </a:endParaRPr>
          </a:p>
        </p:txBody>
      </p:sp>
      <p:sp>
        <p:nvSpPr>
          <p:cNvPr id="392" name="Google Shape;392;p36"/>
          <p:cNvSpPr/>
          <p:nvPr/>
        </p:nvSpPr>
        <p:spPr>
          <a:xfrm>
            <a:off x="5614438" y="3182725"/>
            <a:ext cx="615300" cy="379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36"/>
          <p:cNvSpPr txBox="1"/>
          <p:nvPr/>
        </p:nvSpPr>
        <p:spPr>
          <a:xfrm>
            <a:off x="6491538" y="2944550"/>
            <a:ext cx="2292600" cy="1616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DAMIP will:</a:t>
            </a:r>
            <a:endParaRPr sz="15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 iterate through training cycles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 terminate once threshold </a:t>
            </a:r>
            <a:r>
              <a:rPr lang="en" sz="1300">
                <a:solidFill>
                  <a:schemeClr val="dk1"/>
                </a:solidFill>
              </a:rPr>
              <a:t>classification</a:t>
            </a:r>
            <a:r>
              <a:rPr lang="en" sz="1300">
                <a:solidFill>
                  <a:schemeClr val="dk1"/>
                </a:solidFill>
              </a:rPr>
              <a:t> rate is </a:t>
            </a:r>
            <a:r>
              <a:rPr lang="en" sz="1300">
                <a:solidFill>
                  <a:schemeClr val="dk1"/>
                </a:solidFill>
              </a:rPr>
              <a:t>achieved</a:t>
            </a:r>
            <a:endParaRPr sz="1300">
              <a:solidFill>
                <a:schemeClr val="dk1"/>
              </a:solidFill>
            </a:endParaRPr>
          </a:p>
        </p:txBody>
      </p:sp>
      <p:sp>
        <p:nvSpPr>
          <p:cNvPr id="394" name="Google Shape;394;p36"/>
          <p:cNvSpPr txBox="1"/>
          <p:nvPr/>
        </p:nvSpPr>
        <p:spPr>
          <a:xfrm>
            <a:off x="6491538" y="1320550"/>
            <a:ext cx="2292600" cy="1385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en" sz="1300">
                <a:solidFill>
                  <a:schemeClr val="dk1"/>
                </a:solidFill>
              </a:rPr>
              <a:t>This study set it to max of 5</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Only 3 at most were needed before target classification rate was met :)</a:t>
            </a:r>
            <a:endParaRPr sz="1300">
              <a:solidFill>
                <a:schemeClr val="dk1"/>
              </a:solidFill>
            </a:endParaRPr>
          </a:p>
        </p:txBody>
      </p:sp>
      <p:sp>
        <p:nvSpPr>
          <p:cNvPr id="395" name="Google Shape;395;p36"/>
          <p:cNvSpPr/>
          <p:nvPr/>
        </p:nvSpPr>
        <p:spPr>
          <a:xfrm>
            <a:off x="5656213" y="1910625"/>
            <a:ext cx="615300" cy="379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DAMIP: Implementation Advantages</a:t>
            </a:r>
            <a:endParaRPr/>
          </a:p>
        </p:txBody>
      </p:sp>
      <p:sp>
        <p:nvSpPr>
          <p:cNvPr id="401" name="Google Shape;401;p37"/>
          <p:cNvSpPr/>
          <p:nvPr/>
        </p:nvSpPr>
        <p:spPr>
          <a:xfrm>
            <a:off x="893025" y="1390500"/>
            <a:ext cx="15147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Versatility</a:t>
            </a:r>
            <a:endParaRPr sz="1900">
              <a:solidFill>
                <a:schemeClr val="dk1"/>
              </a:solidFill>
            </a:endParaRPr>
          </a:p>
        </p:txBody>
      </p:sp>
      <p:sp>
        <p:nvSpPr>
          <p:cNvPr id="402" name="Google Shape;402;p37"/>
          <p:cNvSpPr/>
          <p:nvPr/>
        </p:nvSpPr>
        <p:spPr>
          <a:xfrm>
            <a:off x="893025" y="2371725"/>
            <a:ext cx="21588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Comprehensivity</a:t>
            </a:r>
            <a:endParaRPr sz="1900">
              <a:solidFill>
                <a:schemeClr val="dk1"/>
              </a:solidFill>
            </a:endParaRPr>
          </a:p>
        </p:txBody>
      </p:sp>
      <p:sp>
        <p:nvSpPr>
          <p:cNvPr id="403" name="Google Shape;403;p37"/>
          <p:cNvSpPr/>
          <p:nvPr/>
        </p:nvSpPr>
        <p:spPr>
          <a:xfrm>
            <a:off x="893025" y="3352950"/>
            <a:ext cx="11871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Utility</a:t>
            </a:r>
            <a:endParaRPr sz="1900">
              <a:solidFill>
                <a:schemeClr val="dk1"/>
              </a:solidFill>
            </a:endParaRPr>
          </a:p>
        </p:txBody>
      </p:sp>
      <p:sp>
        <p:nvSpPr>
          <p:cNvPr id="404" name="Google Shape;404;p37"/>
          <p:cNvSpPr/>
          <p:nvPr/>
        </p:nvSpPr>
        <p:spPr>
          <a:xfrm>
            <a:off x="2680350" y="1574850"/>
            <a:ext cx="2565000" cy="379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37"/>
          <p:cNvSpPr txBox="1"/>
          <p:nvPr/>
        </p:nvSpPr>
        <p:spPr>
          <a:xfrm>
            <a:off x="5409000" y="1325850"/>
            <a:ext cx="27180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Predicted both T Cell and B Cell responses with high accuracy</a:t>
            </a:r>
            <a:endParaRPr sz="1500">
              <a:solidFill>
                <a:schemeClr val="dk1"/>
              </a:solidFill>
            </a:endParaRPr>
          </a:p>
        </p:txBody>
      </p:sp>
      <p:sp>
        <p:nvSpPr>
          <p:cNvPr id="406" name="Google Shape;406;p37"/>
          <p:cNvSpPr txBox="1"/>
          <p:nvPr/>
        </p:nvSpPr>
        <p:spPr>
          <a:xfrm>
            <a:off x="5409000" y="2307075"/>
            <a:ext cx="27180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Uses multiple data types to identify a broad span of correlates</a:t>
            </a:r>
            <a:endParaRPr sz="1500">
              <a:solidFill>
                <a:schemeClr val="dk1"/>
              </a:solidFill>
            </a:endParaRPr>
          </a:p>
        </p:txBody>
      </p:sp>
      <p:sp>
        <p:nvSpPr>
          <p:cNvPr id="407" name="Google Shape;407;p37"/>
          <p:cNvSpPr txBox="1"/>
          <p:nvPr/>
        </p:nvSpPr>
        <p:spPr>
          <a:xfrm>
            <a:off x="5409000" y="3288300"/>
            <a:ext cx="27180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Can identify early vaccine signatures, and is </a:t>
            </a:r>
            <a:r>
              <a:rPr lang="en" sz="1500">
                <a:solidFill>
                  <a:schemeClr val="dk1"/>
                </a:solidFill>
              </a:rPr>
              <a:t>insensitive</a:t>
            </a:r>
            <a:r>
              <a:rPr lang="en" sz="1500">
                <a:solidFill>
                  <a:schemeClr val="dk1"/>
                </a:solidFill>
              </a:rPr>
              <a:t> to prior </a:t>
            </a:r>
            <a:r>
              <a:rPr lang="en" sz="1500">
                <a:solidFill>
                  <a:schemeClr val="dk1"/>
                </a:solidFill>
              </a:rPr>
              <a:t>probability</a:t>
            </a:r>
            <a:r>
              <a:rPr lang="en" sz="1500">
                <a:solidFill>
                  <a:schemeClr val="dk1"/>
                </a:solidFill>
              </a:rPr>
              <a:t> specification</a:t>
            </a:r>
            <a:endParaRPr sz="1500">
              <a:solidFill>
                <a:schemeClr val="dk1"/>
              </a:solidFill>
            </a:endParaRPr>
          </a:p>
        </p:txBody>
      </p:sp>
      <p:sp>
        <p:nvSpPr>
          <p:cNvPr id="408" name="Google Shape;408;p37"/>
          <p:cNvSpPr/>
          <p:nvPr/>
        </p:nvSpPr>
        <p:spPr>
          <a:xfrm>
            <a:off x="3327175" y="2556075"/>
            <a:ext cx="1918200" cy="379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37"/>
          <p:cNvSpPr/>
          <p:nvPr/>
        </p:nvSpPr>
        <p:spPr>
          <a:xfrm>
            <a:off x="2320850" y="3537300"/>
            <a:ext cx="2924400" cy="379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DAMIP: Disadvantages</a:t>
            </a:r>
            <a:endParaRPr/>
          </a:p>
        </p:txBody>
      </p:sp>
      <p:sp>
        <p:nvSpPr>
          <p:cNvPr id="415" name="Google Shape;415;p38"/>
          <p:cNvSpPr/>
          <p:nvPr/>
        </p:nvSpPr>
        <p:spPr>
          <a:xfrm>
            <a:off x="936025" y="1734550"/>
            <a:ext cx="25287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Training Complexity</a:t>
            </a:r>
            <a:endParaRPr sz="1900">
              <a:solidFill>
                <a:schemeClr val="dk1"/>
              </a:solidFill>
            </a:endParaRPr>
          </a:p>
        </p:txBody>
      </p:sp>
      <p:sp>
        <p:nvSpPr>
          <p:cNvPr id="416" name="Google Shape;416;p38"/>
          <p:cNvSpPr/>
          <p:nvPr/>
        </p:nvSpPr>
        <p:spPr>
          <a:xfrm>
            <a:off x="936025" y="3283450"/>
            <a:ext cx="1488000" cy="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rPr>
              <a:t>Overfitting</a:t>
            </a:r>
            <a:endParaRPr sz="1900">
              <a:solidFill>
                <a:schemeClr val="dk1"/>
              </a:solidFill>
            </a:endParaRPr>
          </a:p>
        </p:txBody>
      </p:sp>
      <p:sp>
        <p:nvSpPr>
          <p:cNvPr id="417" name="Google Shape;417;p38"/>
          <p:cNvSpPr/>
          <p:nvPr/>
        </p:nvSpPr>
        <p:spPr>
          <a:xfrm>
            <a:off x="3764100" y="1918900"/>
            <a:ext cx="807900" cy="379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38"/>
          <p:cNvSpPr/>
          <p:nvPr/>
        </p:nvSpPr>
        <p:spPr>
          <a:xfrm>
            <a:off x="2656825" y="3467800"/>
            <a:ext cx="1874400" cy="3792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38"/>
          <p:cNvSpPr txBox="1"/>
          <p:nvPr/>
        </p:nvSpPr>
        <p:spPr>
          <a:xfrm>
            <a:off x="4871375" y="1669900"/>
            <a:ext cx="27180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High amount of computational work required to train DAMIP</a:t>
            </a:r>
            <a:endParaRPr sz="1500">
              <a:solidFill>
                <a:schemeClr val="dk1"/>
              </a:solidFill>
            </a:endParaRPr>
          </a:p>
        </p:txBody>
      </p:sp>
      <p:sp>
        <p:nvSpPr>
          <p:cNvPr id="420" name="Google Shape;420;p38"/>
          <p:cNvSpPr txBox="1"/>
          <p:nvPr/>
        </p:nvSpPr>
        <p:spPr>
          <a:xfrm>
            <a:off x="4871375" y="3078875"/>
            <a:ext cx="27180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Small risk of overfitting, but this is true with almost any model</a:t>
            </a:r>
            <a:endParaRPr sz="1500">
              <a:solidFill>
                <a:schemeClr val="dk1"/>
              </a:solidFill>
            </a:endParaRPr>
          </a:p>
        </p:txBody>
      </p:sp>
      <p:sp>
        <p:nvSpPr>
          <p:cNvPr id="421" name="Google Shape;421;p38"/>
          <p:cNvSpPr txBox="1"/>
          <p:nvPr/>
        </p:nvSpPr>
        <p:spPr>
          <a:xfrm>
            <a:off x="4871375" y="3847000"/>
            <a:ext cx="27180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DAMIP is still much better than C</a:t>
            </a:r>
            <a:r>
              <a:rPr lang="en" sz="1500">
                <a:solidFill>
                  <a:schemeClr val="dk1"/>
                </a:solidFill>
              </a:rPr>
              <a:t>laNC</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(Qualitative) Comparison of Model Metrics</a:t>
            </a:r>
            <a:endParaRPr/>
          </a:p>
        </p:txBody>
      </p:sp>
      <p:graphicFrame>
        <p:nvGraphicFramePr>
          <p:cNvPr id="427" name="Google Shape;427;p39"/>
          <p:cNvGraphicFramePr/>
          <p:nvPr/>
        </p:nvGraphicFramePr>
        <p:xfrm>
          <a:off x="446050" y="1117100"/>
          <a:ext cx="3000000" cy="3000000"/>
        </p:xfrm>
        <a:graphic>
          <a:graphicData uri="http://schemas.openxmlformats.org/drawingml/2006/table">
            <a:tbl>
              <a:tblPr>
                <a:noFill/>
                <a:tableStyleId>{DA8E3EE1-B802-4437-BA82-43B72FC5ED76}</a:tableStyleId>
              </a:tblPr>
              <a:tblGrid>
                <a:gridCol w="3333075"/>
                <a:gridCol w="1945875"/>
                <a:gridCol w="1960050"/>
              </a:tblGrid>
              <a:tr h="381000">
                <a:tc>
                  <a:txBody>
                    <a:bodyPr/>
                    <a:lstStyle/>
                    <a:p>
                      <a:pPr indent="0" lvl="0" marL="0" rtl="0" algn="l">
                        <a:spcBef>
                          <a:spcPts val="0"/>
                        </a:spcBef>
                        <a:spcAft>
                          <a:spcPts val="0"/>
                        </a:spcAft>
                        <a:buNone/>
                      </a:pPr>
                      <a:r>
                        <a:rPr b="1" lang="en" sz="1900">
                          <a:solidFill>
                            <a:schemeClr val="dk1"/>
                          </a:solidFill>
                        </a:rPr>
                        <a:t>Metrics</a:t>
                      </a:r>
                      <a:endParaRPr b="1" sz="1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900">
                          <a:solidFill>
                            <a:schemeClr val="dk1"/>
                          </a:solidFill>
                        </a:rPr>
                        <a:t>ClaNC</a:t>
                      </a:r>
                      <a:endParaRPr b="1" sz="1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900">
                          <a:solidFill>
                            <a:schemeClr val="dk1"/>
                          </a:solidFill>
                        </a:rPr>
                        <a:t>DAMIP</a:t>
                      </a:r>
                      <a:endParaRPr b="1" sz="19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T Cell Response Prediction</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solidFill>
                            <a:schemeClr val="dk1"/>
                          </a:solidFill>
                        </a:rPr>
                        <a:t>B Cell Response Prediction</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solidFill>
                            <a:schemeClr val="dk1"/>
                          </a:solidFill>
                        </a:rPr>
                        <a:t>Specific Pathway Prediction</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D966"/>
                    </a:solidFill>
                  </a:tcPr>
                </a:tc>
              </a:tr>
              <a:tr h="381000">
                <a:tc>
                  <a:txBody>
                    <a:bodyPr/>
                    <a:lstStyle/>
                    <a:p>
                      <a:pPr indent="0" lvl="0" marL="0" rtl="0" algn="l">
                        <a:spcBef>
                          <a:spcPts val="0"/>
                        </a:spcBef>
                        <a:spcAft>
                          <a:spcPts val="0"/>
                        </a:spcAft>
                        <a:buNone/>
                      </a:pPr>
                      <a:r>
                        <a:rPr lang="en">
                          <a:solidFill>
                            <a:schemeClr val="dk1"/>
                          </a:solidFill>
                        </a:rPr>
                        <a:t>Broad Analysis</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solidFill>
                            <a:schemeClr val="dk1"/>
                          </a:solidFill>
                        </a:rPr>
                        <a:t>Prone to Overfitting</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48 Features needed for any training accuracy</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rPr lang="en" sz="1100">
                          <a:solidFill>
                            <a:schemeClr val="dk1"/>
                          </a:solidFill>
                        </a:rPr>
                        <a:t>&lt; 5 Features needed to meet threshold accuracy :)</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381000">
                <a:tc>
                  <a:txBody>
                    <a:bodyPr/>
                    <a:lstStyle/>
                    <a:p>
                      <a:pPr indent="0" lvl="0" marL="0" rtl="0" algn="l">
                        <a:spcBef>
                          <a:spcPts val="0"/>
                        </a:spcBef>
                        <a:spcAft>
                          <a:spcPts val="0"/>
                        </a:spcAft>
                        <a:buNone/>
                      </a:pPr>
                      <a:r>
                        <a:rPr lang="en">
                          <a:solidFill>
                            <a:schemeClr val="dk1"/>
                          </a:solidFill>
                        </a:rPr>
                        <a:t>Lack of Feasibility to Validate Findings</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rgbClr val="FF99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t/>
                      </a:r>
                      <a:endParaRPr sz="1100">
                        <a:solidFill>
                          <a:srgbClr val="FF9900"/>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r h="381000">
                <a:tc>
                  <a:txBody>
                    <a:bodyPr/>
                    <a:lstStyle/>
                    <a:p>
                      <a:pPr indent="0" lvl="0" marL="0" rtl="0" algn="l">
                        <a:spcBef>
                          <a:spcPts val="0"/>
                        </a:spcBef>
                        <a:spcAft>
                          <a:spcPts val="0"/>
                        </a:spcAft>
                        <a:buNone/>
                      </a:pPr>
                      <a:r>
                        <a:rPr lang="en">
                          <a:solidFill>
                            <a:schemeClr val="dk1"/>
                          </a:solidFill>
                        </a:rPr>
                        <a:t>Computational Intensity</a:t>
                      </a:r>
                      <a:endParaRPr>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 O(</a:t>
                      </a:r>
                      <a:r>
                        <a:rPr i="1" lang="en" sz="1100">
                          <a:solidFill>
                            <a:schemeClr val="dk1"/>
                          </a:solidFill>
                        </a:rPr>
                        <a:t>iknm) </a:t>
                      </a:r>
                      <a:r>
                        <a:rPr lang="en" sz="1100">
                          <a:solidFill>
                            <a:schemeClr val="dk1"/>
                          </a:solidFill>
                        </a:rPr>
                        <a:t>training runtime</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sz="11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9900"/>
                    </a:solidFill>
                  </a:tcPr>
                </a:tc>
              </a:tr>
            </a:tbl>
          </a:graphicData>
        </a:graphic>
      </p:graphicFrame>
      <p:pic>
        <p:nvPicPr>
          <p:cNvPr id="428" name="Google Shape;428;p39"/>
          <p:cNvPicPr preferRelativeResize="0"/>
          <p:nvPr/>
        </p:nvPicPr>
        <p:blipFill rotWithShape="1">
          <a:blip r:embed="rId3">
            <a:alphaModFix/>
          </a:blip>
          <a:srcRect b="45744" l="7923" r="6693" t="20947"/>
          <a:stretch/>
        </p:blipFill>
        <p:spPr>
          <a:xfrm rot="5400000">
            <a:off x="7011025" y="2762762"/>
            <a:ext cx="3358825" cy="225575"/>
          </a:xfrm>
          <a:prstGeom prst="rect">
            <a:avLst/>
          </a:prstGeom>
          <a:noFill/>
          <a:ln>
            <a:noFill/>
          </a:ln>
        </p:spPr>
      </p:pic>
      <p:sp>
        <p:nvSpPr>
          <p:cNvPr id="429" name="Google Shape;429;p39"/>
          <p:cNvSpPr txBox="1"/>
          <p:nvPr/>
        </p:nvSpPr>
        <p:spPr>
          <a:xfrm>
            <a:off x="8151550" y="4340213"/>
            <a:ext cx="47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Bad</a:t>
            </a:r>
            <a:endParaRPr sz="1000">
              <a:solidFill>
                <a:schemeClr val="dk1"/>
              </a:solidFill>
            </a:endParaRPr>
          </a:p>
        </p:txBody>
      </p:sp>
      <p:sp>
        <p:nvSpPr>
          <p:cNvPr id="430" name="Google Shape;430;p39"/>
          <p:cNvSpPr txBox="1"/>
          <p:nvPr/>
        </p:nvSpPr>
        <p:spPr>
          <a:xfrm>
            <a:off x="8120350" y="1070813"/>
            <a:ext cx="53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Good</a:t>
            </a:r>
            <a:endParaRPr sz="1000">
              <a:solidFill>
                <a:schemeClr val="dk1"/>
              </a:solidFill>
            </a:endParaRPr>
          </a:p>
        </p:txBody>
      </p:sp>
      <p:sp>
        <p:nvSpPr>
          <p:cNvPr id="431" name="Google Shape;431;p39"/>
          <p:cNvSpPr/>
          <p:nvPr/>
        </p:nvSpPr>
        <p:spPr>
          <a:xfrm>
            <a:off x="8151550" y="1117088"/>
            <a:ext cx="777000" cy="3534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0"/>
          <p:cNvSpPr txBox="1"/>
          <p:nvPr>
            <p:ph type="title"/>
          </p:nvPr>
        </p:nvSpPr>
        <p:spPr>
          <a:xfrm>
            <a:off x="2794650" y="2040900"/>
            <a:ext cx="3554700" cy="10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7200"/>
              <a:t>Results</a:t>
            </a:r>
            <a:endParaRPr sz="7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1"/>
          <p:cNvSpPr txBox="1"/>
          <p:nvPr>
            <p:ph idx="1" type="body"/>
          </p:nvPr>
        </p:nvSpPr>
        <p:spPr>
          <a:xfrm>
            <a:off x="311700" y="12478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Reiterating</a:t>
            </a:r>
            <a:r>
              <a:rPr lang="en"/>
              <a:t> research question:</a:t>
            </a:r>
            <a:endParaRPr/>
          </a:p>
        </p:txBody>
      </p:sp>
      <p:sp>
        <p:nvSpPr>
          <p:cNvPr id="442" name="Google Shape;442;p41"/>
          <p:cNvSpPr txBox="1"/>
          <p:nvPr>
            <p:ph type="title"/>
          </p:nvPr>
        </p:nvSpPr>
        <p:spPr>
          <a:xfrm>
            <a:off x="311700" y="1820550"/>
            <a:ext cx="8520600" cy="1959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Can multivariate analysis of innate immune response in humans after vaccination be used to identify gene signatures that sufficiently predict adaptive immune response?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Attenuated Virus Vaccines</a:t>
            </a:r>
            <a:endParaRPr/>
          </a:p>
        </p:txBody>
      </p:sp>
      <p:sp>
        <p:nvSpPr>
          <p:cNvPr id="79" name="Google Shape;79;p15"/>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Smallpox, polio, measles, mumps</a:t>
            </a:r>
            <a:endParaRPr/>
          </a:p>
          <a:p>
            <a:pPr indent="-342900" lvl="0" marL="457200" rtl="0" algn="l">
              <a:lnSpc>
                <a:spcPct val="150000"/>
              </a:lnSpc>
              <a:spcBef>
                <a:spcPts val="0"/>
              </a:spcBef>
              <a:spcAft>
                <a:spcPts val="0"/>
              </a:spcAft>
              <a:buSzPts val="1800"/>
              <a:buChar char="●"/>
            </a:pPr>
            <a:r>
              <a:rPr lang="en"/>
              <a:t>Live attenuated virus</a:t>
            </a:r>
            <a:endParaRPr/>
          </a:p>
          <a:p>
            <a:pPr indent="-342900" lvl="0" marL="457200" rtl="0" algn="l">
              <a:lnSpc>
                <a:spcPct val="150000"/>
              </a:lnSpc>
              <a:spcBef>
                <a:spcPts val="0"/>
              </a:spcBef>
              <a:spcAft>
                <a:spcPts val="0"/>
              </a:spcAft>
              <a:buSzPts val="1800"/>
              <a:buChar char="●"/>
            </a:pPr>
            <a:r>
              <a:rPr lang="en"/>
              <a:t>Control viral replication and virulence</a:t>
            </a:r>
            <a:endParaRPr/>
          </a:p>
          <a:p>
            <a:pPr indent="-317500" lvl="1" marL="914400" rtl="0" algn="l">
              <a:lnSpc>
                <a:spcPct val="150000"/>
              </a:lnSpc>
              <a:spcBef>
                <a:spcPts val="0"/>
              </a:spcBef>
              <a:spcAft>
                <a:spcPts val="0"/>
              </a:spcAft>
              <a:buSzPts val="1400"/>
              <a:buChar char="○"/>
            </a:pPr>
            <a:r>
              <a:rPr lang="en"/>
              <a:t>Deletion or mutation of replication genes</a:t>
            </a:r>
            <a:endParaRPr/>
          </a:p>
          <a:p>
            <a:pPr indent="-342900" lvl="0" marL="457200" rtl="0" algn="l">
              <a:lnSpc>
                <a:spcPct val="150000"/>
              </a:lnSpc>
              <a:spcBef>
                <a:spcPts val="0"/>
              </a:spcBef>
              <a:spcAft>
                <a:spcPts val="0"/>
              </a:spcAft>
              <a:buSzPts val="1800"/>
              <a:buChar char="●"/>
            </a:pPr>
            <a:r>
              <a:rPr lang="en"/>
              <a:t>Safety concerns: potential to revert to original virulence, impaired immunity</a:t>
            </a:r>
            <a:endParaRPr/>
          </a:p>
          <a:p>
            <a:pPr indent="-342900" lvl="0" marL="457200" rtl="0" algn="l">
              <a:lnSpc>
                <a:spcPct val="150000"/>
              </a:lnSpc>
              <a:spcBef>
                <a:spcPts val="0"/>
              </a:spcBef>
              <a:spcAft>
                <a:spcPts val="0"/>
              </a:spcAft>
              <a:buSzPts val="1800"/>
              <a:buChar char="●"/>
            </a:pPr>
            <a:r>
              <a:rPr lang="en"/>
              <a:t>Greater efficacy than inactivated virus or subunit vaccines</a:t>
            </a:r>
            <a:endParaRPr/>
          </a:p>
        </p:txBody>
      </p:sp>
      <p:pic>
        <p:nvPicPr>
          <p:cNvPr id="80" name="Google Shape;80;p15"/>
          <p:cNvPicPr preferRelativeResize="0"/>
          <p:nvPr/>
        </p:nvPicPr>
        <p:blipFill>
          <a:blip r:embed="rId3">
            <a:alphaModFix/>
          </a:blip>
          <a:stretch>
            <a:fillRect/>
          </a:stretch>
        </p:blipFill>
        <p:spPr>
          <a:xfrm>
            <a:off x="4931771" y="445021"/>
            <a:ext cx="4055375" cy="2275625"/>
          </a:xfrm>
          <a:prstGeom prst="rect">
            <a:avLst/>
          </a:prstGeom>
          <a:noFill/>
          <a:ln>
            <a:noFill/>
          </a:ln>
        </p:spPr>
      </p:pic>
      <p:sp>
        <p:nvSpPr>
          <p:cNvPr id="81" name="Google Shape;81;p15"/>
          <p:cNvSpPr txBox="1"/>
          <p:nvPr/>
        </p:nvSpPr>
        <p:spPr>
          <a:xfrm>
            <a:off x="4954863" y="2721875"/>
            <a:ext cx="40092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2"/>
                </a:solidFill>
              </a:rPr>
              <a:t>https://www.pfizer.com/news/articles/understanding_six_types_of_vaccine_technologies</a:t>
            </a:r>
            <a:endParaRPr sz="900">
              <a:solidFill>
                <a:schemeClr val="lt2"/>
              </a:solidFill>
            </a:endParaRPr>
          </a:p>
        </p:txBody>
      </p:sp>
      <p:pic>
        <p:nvPicPr>
          <p:cNvPr id="82" name="Google Shape;82;p15"/>
          <p:cNvPicPr preferRelativeResize="0"/>
          <p:nvPr/>
        </p:nvPicPr>
        <p:blipFill>
          <a:blip r:embed="rId4">
            <a:alphaModFix/>
          </a:blip>
          <a:stretch>
            <a:fillRect/>
          </a:stretch>
        </p:blipFill>
        <p:spPr>
          <a:xfrm>
            <a:off x="49000" y="4651301"/>
            <a:ext cx="439875" cy="439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2"/>
          <p:cNvSpPr txBox="1"/>
          <p:nvPr>
            <p:ph type="title"/>
          </p:nvPr>
        </p:nvSpPr>
        <p:spPr>
          <a:xfrm>
            <a:off x="328200" y="391750"/>
            <a:ext cx="8511000" cy="88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There is a unique innate immune response and gene expression in response to yellow fever vaccine and likely other vaccines</a:t>
            </a:r>
            <a:endParaRPr/>
          </a:p>
        </p:txBody>
      </p:sp>
      <p:sp>
        <p:nvSpPr>
          <p:cNvPr id="448" name="Google Shape;448;p42"/>
          <p:cNvSpPr txBox="1"/>
          <p:nvPr>
            <p:ph idx="1" type="body"/>
          </p:nvPr>
        </p:nvSpPr>
        <p:spPr>
          <a:xfrm>
            <a:off x="2715300" y="3618025"/>
            <a:ext cx="3736800" cy="13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Innate Immune Response Characterization</a:t>
            </a:r>
            <a:endParaRPr sz="1800"/>
          </a:p>
          <a:p>
            <a:pPr indent="-304800" lvl="0" marL="457200" rtl="0" algn="l">
              <a:spcBef>
                <a:spcPts val="1200"/>
              </a:spcBef>
              <a:spcAft>
                <a:spcPts val="0"/>
              </a:spcAft>
              <a:buSzPts val="1200"/>
              <a:buChar char="-"/>
            </a:pPr>
            <a:r>
              <a:rPr lang="en"/>
              <a:t>Induction of cytokines  IP-10 and IL1A</a:t>
            </a:r>
            <a:endParaRPr/>
          </a:p>
          <a:p>
            <a:pPr indent="-304800" lvl="0" marL="457200" rtl="0" algn="l">
              <a:spcBef>
                <a:spcPts val="0"/>
              </a:spcBef>
              <a:spcAft>
                <a:spcPts val="0"/>
              </a:spcAft>
              <a:buSzPts val="1200"/>
              <a:buChar char="-"/>
            </a:pPr>
            <a:r>
              <a:rPr lang="en"/>
              <a:t>Upregulation of CD86 on DCs and monocytes</a:t>
            </a:r>
            <a:endParaRPr/>
          </a:p>
          <a:p>
            <a:pPr indent="0" lvl="0" marL="0" rtl="0" algn="l">
              <a:spcBef>
                <a:spcPts val="1200"/>
              </a:spcBef>
              <a:spcAft>
                <a:spcPts val="1200"/>
              </a:spcAft>
              <a:buNone/>
            </a:pPr>
            <a:r>
              <a:t/>
            </a:r>
            <a:endParaRPr/>
          </a:p>
        </p:txBody>
      </p:sp>
      <p:pic>
        <p:nvPicPr>
          <p:cNvPr id="449" name="Google Shape;449;p42"/>
          <p:cNvPicPr preferRelativeResize="0"/>
          <p:nvPr/>
        </p:nvPicPr>
        <p:blipFill>
          <a:blip r:embed="rId3">
            <a:alphaModFix/>
          </a:blip>
          <a:stretch>
            <a:fillRect/>
          </a:stretch>
        </p:blipFill>
        <p:spPr>
          <a:xfrm>
            <a:off x="2569463" y="1499800"/>
            <a:ext cx="4028475" cy="21517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4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3"/>
          <p:cNvSpPr txBox="1"/>
          <p:nvPr>
            <p:ph type="title"/>
          </p:nvPr>
        </p:nvSpPr>
        <p:spPr>
          <a:xfrm>
            <a:off x="328200" y="391750"/>
            <a:ext cx="8511000" cy="88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There is a unique innate immune response and gene expression in response to yellow fever vaccine and likely other vaccines</a:t>
            </a:r>
            <a:endParaRPr/>
          </a:p>
        </p:txBody>
      </p:sp>
      <p:pic>
        <p:nvPicPr>
          <p:cNvPr id="455" name="Google Shape;455;p43"/>
          <p:cNvPicPr preferRelativeResize="0"/>
          <p:nvPr/>
        </p:nvPicPr>
        <p:blipFill>
          <a:blip r:embed="rId3">
            <a:alphaModFix/>
          </a:blip>
          <a:stretch>
            <a:fillRect/>
          </a:stretch>
        </p:blipFill>
        <p:spPr>
          <a:xfrm>
            <a:off x="328204" y="1274350"/>
            <a:ext cx="5500900" cy="2962826"/>
          </a:xfrm>
          <a:prstGeom prst="rect">
            <a:avLst/>
          </a:prstGeom>
          <a:noFill/>
          <a:ln>
            <a:noFill/>
          </a:ln>
        </p:spPr>
      </p:pic>
      <p:sp>
        <p:nvSpPr>
          <p:cNvPr id="456" name="Google Shape;456;p43"/>
          <p:cNvSpPr txBox="1"/>
          <p:nvPr>
            <p:ph idx="1" type="body"/>
          </p:nvPr>
        </p:nvSpPr>
        <p:spPr>
          <a:xfrm>
            <a:off x="5976600" y="2085850"/>
            <a:ext cx="2862600" cy="13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Gene Network</a:t>
            </a:r>
            <a:endParaRPr sz="1800"/>
          </a:p>
          <a:p>
            <a:pPr indent="-304800" lvl="0" marL="457200" rtl="0" algn="l">
              <a:spcBef>
                <a:spcPts val="1200"/>
              </a:spcBef>
              <a:spcAft>
                <a:spcPts val="0"/>
              </a:spcAft>
              <a:buSzPts val="1200"/>
              <a:buChar char="-"/>
            </a:pPr>
            <a:r>
              <a:rPr lang="en"/>
              <a:t>Genes involved in viral recognition, &amp; mediating antiviral immunity (including complement genes)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4"/>
          <p:cNvSpPr txBox="1"/>
          <p:nvPr>
            <p:ph type="title"/>
          </p:nvPr>
        </p:nvSpPr>
        <p:spPr>
          <a:xfrm>
            <a:off x="328200" y="391750"/>
            <a:ext cx="8511000" cy="88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There is a unique innate immune response and gene expression in response to yellow fever vaccine and likely other vaccines</a:t>
            </a:r>
            <a:endParaRPr/>
          </a:p>
        </p:txBody>
      </p:sp>
      <p:sp>
        <p:nvSpPr>
          <p:cNvPr id="462" name="Google Shape;462;p44"/>
          <p:cNvSpPr txBox="1"/>
          <p:nvPr/>
        </p:nvSpPr>
        <p:spPr>
          <a:xfrm>
            <a:off x="316500" y="2041000"/>
            <a:ext cx="8511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2"/>
                </a:solidFill>
              </a:rPr>
              <a:t>Given key finding #1: Yellow Fever vaccine induces characterizable innate immune response and network of antiviral genes</a:t>
            </a:r>
            <a:endParaRPr sz="1600">
              <a:solidFill>
                <a:schemeClr val="lt2"/>
              </a:solidFill>
            </a:endParaRPr>
          </a:p>
          <a:p>
            <a:pPr indent="0" lvl="0" marL="0" rtl="0" algn="l">
              <a:spcBef>
                <a:spcPts val="0"/>
              </a:spcBef>
              <a:spcAft>
                <a:spcPts val="0"/>
              </a:spcAft>
              <a:buNone/>
            </a:pPr>
            <a:r>
              <a:t/>
            </a:r>
            <a:endParaRPr sz="1600">
              <a:solidFill>
                <a:schemeClr val="lt2"/>
              </a:solidFill>
            </a:endParaRPr>
          </a:p>
          <a:p>
            <a:pPr indent="0" lvl="0" marL="0" rtl="0" algn="l">
              <a:spcBef>
                <a:spcPts val="0"/>
              </a:spcBef>
              <a:spcAft>
                <a:spcPts val="0"/>
              </a:spcAft>
              <a:buNone/>
            </a:pPr>
            <a:r>
              <a:rPr lang="en" sz="1600">
                <a:solidFill>
                  <a:schemeClr val="lt2"/>
                </a:solidFill>
              </a:rPr>
              <a:t>Can we predict the adaptive immunes response based on the induced gene expression or innate immune response from YF-17D?</a:t>
            </a:r>
            <a:endParaRPr sz="16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for Results in Key Finding #1</a:t>
            </a:r>
            <a:endParaRPr/>
          </a:p>
        </p:txBody>
      </p:sp>
      <p:sp>
        <p:nvSpPr>
          <p:cNvPr id="468" name="Google Shape;468;p45"/>
          <p:cNvSpPr txBox="1"/>
          <p:nvPr>
            <p:ph idx="1" type="body"/>
          </p:nvPr>
        </p:nvSpPr>
        <p:spPr>
          <a:xfrm>
            <a:off x="311700" y="1152475"/>
            <a:ext cx="8520600" cy="19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t>Characterizing Innate Immune </a:t>
            </a:r>
            <a:r>
              <a:rPr b="1" lang="en" sz="1600" u="sng"/>
              <a:t>Response</a:t>
            </a:r>
            <a:endParaRPr b="1" sz="1600" u="sng"/>
          </a:p>
          <a:p>
            <a:pPr indent="-330200" lvl="0" marL="457200" rtl="0" algn="l">
              <a:spcBef>
                <a:spcPts val="1200"/>
              </a:spcBef>
              <a:spcAft>
                <a:spcPts val="0"/>
              </a:spcAft>
              <a:buSzPts val="1600"/>
              <a:buChar char="-"/>
            </a:pPr>
            <a:r>
              <a:rPr lang="en" sz="1600"/>
              <a:t>Studied protein cytokine response with 24-plex Luminex assay</a:t>
            </a:r>
            <a:endParaRPr sz="1600"/>
          </a:p>
          <a:p>
            <a:pPr indent="-330200" lvl="1" marL="914400" rtl="0" algn="l">
              <a:spcBef>
                <a:spcPts val="0"/>
              </a:spcBef>
              <a:spcAft>
                <a:spcPts val="0"/>
              </a:spcAft>
              <a:buSzPts val="1600"/>
              <a:buChar char="-"/>
            </a:pPr>
            <a:r>
              <a:rPr lang="en" sz="1600"/>
              <a:t>Time points: 0,1,3,7 and 21 days after vaccination</a:t>
            </a:r>
            <a:endParaRPr sz="1600"/>
          </a:p>
          <a:p>
            <a:pPr indent="-330200" lvl="0" marL="457200" rtl="0" algn="l">
              <a:spcBef>
                <a:spcPts val="0"/>
              </a:spcBef>
              <a:spcAft>
                <a:spcPts val="0"/>
              </a:spcAft>
              <a:buSzPts val="1600"/>
              <a:buChar char="-"/>
            </a:pPr>
            <a:r>
              <a:rPr lang="en" sz="1600"/>
              <a:t>Flow cytometry analysis to evaluate frequency and activation status of antigen-presenting cells</a:t>
            </a:r>
            <a:endParaRPr sz="1600"/>
          </a:p>
        </p:txBody>
      </p:sp>
      <p:sp>
        <p:nvSpPr>
          <p:cNvPr id="469" name="Google Shape;469;p45"/>
          <p:cNvSpPr txBox="1"/>
          <p:nvPr/>
        </p:nvSpPr>
        <p:spPr>
          <a:xfrm>
            <a:off x="311700" y="2900800"/>
            <a:ext cx="8520600" cy="216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u="sng">
                <a:solidFill>
                  <a:schemeClr val="lt2"/>
                </a:solidFill>
              </a:rPr>
              <a:t>Obtaining Gene Network</a:t>
            </a:r>
            <a:endParaRPr b="1" sz="1600" u="sng">
              <a:solidFill>
                <a:schemeClr val="lt2"/>
              </a:solidFill>
            </a:endParaRPr>
          </a:p>
          <a:p>
            <a:pPr indent="-330200" lvl="0" marL="457200" rtl="0" algn="l">
              <a:lnSpc>
                <a:spcPct val="115000"/>
              </a:lnSpc>
              <a:spcBef>
                <a:spcPts val="1200"/>
              </a:spcBef>
              <a:spcAft>
                <a:spcPts val="0"/>
              </a:spcAft>
              <a:buClr>
                <a:schemeClr val="lt2"/>
              </a:buClr>
              <a:buSzPts val="1600"/>
              <a:buChar char="-"/>
            </a:pPr>
            <a:r>
              <a:rPr lang="en" sz="1600">
                <a:solidFill>
                  <a:schemeClr val="lt2"/>
                </a:solidFill>
              </a:rPr>
              <a:t>Transcriptional profiling of peripheral blood monocyte nuclear cells (PBMCs)</a:t>
            </a:r>
            <a:endParaRPr sz="1600">
              <a:solidFill>
                <a:schemeClr val="lt2"/>
              </a:solidFill>
            </a:endParaRPr>
          </a:p>
          <a:p>
            <a:pPr indent="-330200" lvl="1" marL="914400" rtl="0" algn="l">
              <a:lnSpc>
                <a:spcPct val="115000"/>
              </a:lnSpc>
              <a:spcBef>
                <a:spcPts val="0"/>
              </a:spcBef>
              <a:spcAft>
                <a:spcPts val="0"/>
              </a:spcAft>
              <a:buClr>
                <a:schemeClr val="lt2"/>
              </a:buClr>
              <a:buSzPts val="1600"/>
              <a:buChar char="-"/>
            </a:pPr>
            <a:r>
              <a:rPr lang="en" sz="1600">
                <a:solidFill>
                  <a:schemeClr val="lt2"/>
                </a:solidFill>
              </a:rPr>
              <a:t>Trial 1: 15 subjects</a:t>
            </a:r>
            <a:endParaRPr sz="1600">
              <a:solidFill>
                <a:schemeClr val="lt2"/>
              </a:solidFill>
            </a:endParaRPr>
          </a:p>
          <a:p>
            <a:pPr indent="-330200" lvl="0" marL="457200" rtl="0" algn="l">
              <a:lnSpc>
                <a:spcPct val="115000"/>
              </a:lnSpc>
              <a:spcBef>
                <a:spcPts val="0"/>
              </a:spcBef>
              <a:spcAft>
                <a:spcPts val="0"/>
              </a:spcAft>
              <a:buClr>
                <a:schemeClr val="lt2"/>
              </a:buClr>
              <a:buSzPts val="1600"/>
              <a:buChar char="-"/>
            </a:pPr>
            <a:r>
              <a:rPr lang="en" sz="1600">
                <a:solidFill>
                  <a:schemeClr val="lt2"/>
                </a:solidFill>
              </a:rPr>
              <a:t>Verified with second trial: 10 subjects</a:t>
            </a:r>
            <a:endParaRPr sz="1600">
              <a:solidFill>
                <a:schemeClr val="lt2"/>
              </a:solidFill>
            </a:endParaRPr>
          </a:p>
          <a:p>
            <a:pPr indent="-330200" lvl="0" marL="457200" rtl="0" algn="l">
              <a:lnSpc>
                <a:spcPct val="115000"/>
              </a:lnSpc>
              <a:spcBef>
                <a:spcPts val="0"/>
              </a:spcBef>
              <a:spcAft>
                <a:spcPts val="0"/>
              </a:spcAft>
              <a:buClr>
                <a:schemeClr val="lt2"/>
              </a:buClr>
              <a:buSzPts val="1600"/>
              <a:buChar char="-"/>
            </a:pPr>
            <a:r>
              <a:rPr lang="en" sz="1600">
                <a:solidFill>
                  <a:schemeClr val="lt2"/>
                </a:solidFill>
              </a:rPr>
              <a:t>Imported genes into Toucan for transcription factor binding site analysis (TFBS)</a:t>
            </a:r>
            <a:endParaRPr sz="1600">
              <a:solidFill>
                <a:schemeClr val="lt2"/>
              </a:solidFill>
            </a:endParaRPr>
          </a:p>
          <a:p>
            <a:pPr indent="-330200" lvl="0" marL="457200" rtl="0" algn="l">
              <a:lnSpc>
                <a:spcPct val="115000"/>
              </a:lnSpc>
              <a:spcBef>
                <a:spcPts val="0"/>
              </a:spcBef>
              <a:spcAft>
                <a:spcPts val="0"/>
              </a:spcAft>
              <a:buClr>
                <a:schemeClr val="lt2"/>
              </a:buClr>
              <a:buSzPts val="1600"/>
              <a:buChar char="-"/>
            </a:pPr>
            <a:r>
              <a:rPr lang="en" sz="1600">
                <a:solidFill>
                  <a:schemeClr val="lt2"/>
                </a:solidFill>
              </a:rPr>
              <a:t>Visualized gene network with Ingenuity Pathway Analysis</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6"/>
          <p:cNvSpPr txBox="1"/>
          <p:nvPr>
            <p:ph type="title"/>
          </p:nvPr>
        </p:nvSpPr>
        <p:spPr>
          <a:xfrm>
            <a:off x="310350" y="488100"/>
            <a:ext cx="85233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Unique innate immune response and gene expression as result of YF-I7D vaccine cannot predict adaptive immune response</a:t>
            </a:r>
            <a:endParaRPr/>
          </a:p>
        </p:txBody>
      </p:sp>
      <p:sp>
        <p:nvSpPr>
          <p:cNvPr id="475" name="Google Shape;475;p46"/>
          <p:cNvSpPr txBox="1"/>
          <p:nvPr>
            <p:ph idx="1" type="body"/>
          </p:nvPr>
        </p:nvSpPr>
        <p:spPr>
          <a:xfrm>
            <a:off x="438000" y="3311125"/>
            <a:ext cx="8268000" cy="1287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Key finding #2:</a:t>
            </a:r>
            <a:r>
              <a:rPr lang="en" sz="1400"/>
              <a:t> Adaptive immune responses varied among individuals by more than tenfold</a:t>
            </a:r>
            <a:endParaRPr sz="1400"/>
          </a:p>
          <a:p>
            <a:pPr indent="-317500" lvl="0" marL="457200" rtl="0" algn="l">
              <a:spcBef>
                <a:spcPts val="0"/>
              </a:spcBef>
              <a:spcAft>
                <a:spcPts val="0"/>
              </a:spcAft>
              <a:buSzPts val="1400"/>
              <a:buChar char="-"/>
            </a:pPr>
            <a:r>
              <a:rPr lang="en" sz="1400"/>
              <a:t>Can potentially predict future response of CD8+ T-cells from early CD8+ T-cell response</a:t>
            </a:r>
            <a:endParaRPr b="1" sz="1400"/>
          </a:p>
          <a:p>
            <a:pPr indent="0" lvl="0" marL="0" rtl="0" algn="l">
              <a:spcBef>
                <a:spcPts val="1200"/>
              </a:spcBef>
              <a:spcAft>
                <a:spcPts val="0"/>
              </a:spcAft>
              <a:buNone/>
            </a:pPr>
            <a:r>
              <a:rPr b="1" lang="en" sz="1400"/>
              <a:t>Method:</a:t>
            </a:r>
            <a:r>
              <a:rPr lang="en" sz="1400"/>
              <a:t> Flow cytometry → Magnitude of CD8+ T cell response proportional to HLA-DR+CD38+ population → analyzed CD8+ T cell activation by % of CD38+ HLA-DR+ cells at 15 and 60 days.</a:t>
            </a:r>
            <a:endParaRPr sz="1400"/>
          </a:p>
          <a:p>
            <a:pPr indent="0" lvl="0" marL="0" rtl="0" algn="l">
              <a:spcBef>
                <a:spcPts val="1200"/>
              </a:spcBef>
              <a:spcAft>
                <a:spcPts val="1200"/>
              </a:spcAft>
              <a:buNone/>
            </a:pPr>
            <a:r>
              <a:t/>
            </a:r>
            <a:endParaRPr sz="1400"/>
          </a:p>
        </p:txBody>
      </p:sp>
      <p:pic>
        <p:nvPicPr>
          <p:cNvPr id="476" name="Google Shape;476;p46"/>
          <p:cNvPicPr preferRelativeResize="0"/>
          <p:nvPr/>
        </p:nvPicPr>
        <p:blipFill>
          <a:blip r:embed="rId3">
            <a:alphaModFix/>
          </a:blip>
          <a:stretch>
            <a:fillRect/>
          </a:stretch>
        </p:blipFill>
        <p:spPr>
          <a:xfrm>
            <a:off x="310350" y="1243798"/>
            <a:ext cx="8523299" cy="19306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7"/>
          <p:cNvSpPr txBox="1"/>
          <p:nvPr>
            <p:ph type="title"/>
          </p:nvPr>
        </p:nvSpPr>
        <p:spPr>
          <a:xfrm>
            <a:off x="310350" y="488100"/>
            <a:ext cx="85233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Unique innate immune response and gene expression as result of YF-I7D vaccine cannot predict adaptive immune response</a:t>
            </a:r>
            <a:endParaRPr/>
          </a:p>
        </p:txBody>
      </p:sp>
      <p:pic>
        <p:nvPicPr>
          <p:cNvPr id="482" name="Google Shape;482;p47"/>
          <p:cNvPicPr preferRelativeResize="0"/>
          <p:nvPr/>
        </p:nvPicPr>
        <p:blipFill>
          <a:blip r:embed="rId3">
            <a:alphaModFix/>
          </a:blip>
          <a:stretch>
            <a:fillRect/>
          </a:stretch>
        </p:blipFill>
        <p:spPr>
          <a:xfrm>
            <a:off x="310350" y="1243798"/>
            <a:ext cx="8523299" cy="1930653"/>
          </a:xfrm>
          <a:prstGeom prst="rect">
            <a:avLst/>
          </a:prstGeom>
          <a:noFill/>
          <a:ln>
            <a:noFill/>
          </a:ln>
        </p:spPr>
      </p:pic>
      <p:sp>
        <p:nvSpPr>
          <p:cNvPr id="483" name="Google Shape;483;p47"/>
          <p:cNvSpPr txBox="1"/>
          <p:nvPr/>
        </p:nvSpPr>
        <p:spPr>
          <a:xfrm>
            <a:off x="1776150" y="3615925"/>
            <a:ext cx="55917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a:solidFill>
                  <a:schemeClr val="lt2"/>
                </a:solidFill>
              </a:rPr>
              <a:t>Implications/Questions:</a:t>
            </a:r>
            <a:r>
              <a:rPr lang="en">
                <a:solidFill>
                  <a:schemeClr val="lt2"/>
                </a:solidFill>
              </a:rPr>
              <a:t> Why is there such large variation among individuals even with a highly effective vaccine?</a:t>
            </a:r>
            <a:endParaRPr>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8"/>
          <p:cNvSpPr txBox="1"/>
          <p:nvPr>
            <p:ph type="title"/>
          </p:nvPr>
        </p:nvSpPr>
        <p:spPr>
          <a:xfrm>
            <a:off x="311700" y="555600"/>
            <a:ext cx="8451300" cy="12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DAMIP is an effective multivariate analysis model in determining correlations between gene expression and adaptive immune response</a:t>
            </a:r>
            <a:endParaRPr/>
          </a:p>
        </p:txBody>
      </p:sp>
      <p:pic>
        <p:nvPicPr>
          <p:cNvPr id="489" name="Google Shape;489;p48"/>
          <p:cNvPicPr preferRelativeResize="0"/>
          <p:nvPr/>
        </p:nvPicPr>
        <p:blipFill>
          <a:blip r:embed="rId3">
            <a:alphaModFix/>
          </a:blip>
          <a:stretch>
            <a:fillRect/>
          </a:stretch>
        </p:blipFill>
        <p:spPr>
          <a:xfrm>
            <a:off x="1623988" y="2257875"/>
            <a:ext cx="5896025" cy="2403747"/>
          </a:xfrm>
          <a:prstGeom prst="rect">
            <a:avLst/>
          </a:prstGeom>
          <a:noFill/>
          <a:ln>
            <a:noFill/>
          </a:ln>
        </p:spPr>
      </p:pic>
      <p:sp>
        <p:nvSpPr>
          <p:cNvPr id="490" name="Google Shape;490;p48"/>
          <p:cNvSpPr txBox="1"/>
          <p:nvPr>
            <p:ph idx="1" type="body"/>
          </p:nvPr>
        </p:nvSpPr>
        <p:spPr>
          <a:xfrm>
            <a:off x="3203250" y="1844100"/>
            <a:ext cx="2668200" cy="314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ClaNC Model Predictions (Fig. 4a,b)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9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4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9"/>
          <p:cNvSpPr txBox="1"/>
          <p:nvPr>
            <p:ph type="title"/>
          </p:nvPr>
        </p:nvSpPr>
        <p:spPr>
          <a:xfrm>
            <a:off x="311700" y="555600"/>
            <a:ext cx="8451300" cy="12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DAMIP is an effective multivariate analysis model in determining correlations between gene expression and adaptive immune response</a:t>
            </a:r>
            <a:endParaRPr/>
          </a:p>
        </p:txBody>
      </p:sp>
      <p:pic>
        <p:nvPicPr>
          <p:cNvPr id="496" name="Google Shape;496;p49"/>
          <p:cNvPicPr preferRelativeResize="0"/>
          <p:nvPr/>
        </p:nvPicPr>
        <p:blipFill>
          <a:blip r:embed="rId3">
            <a:alphaModFix/>
          </a:blip>
          <a:stretch>
            <a:fillRect/>
          </a:stretch>
        </p:blipFill>
        <p:spPr>
          <a:xfrm>
            <a:off x="1623988" y="2257875"/>
            <a:ext cx="5896025" cy="2403747"/>
          </a:xfrm>
          <a:prstGeom prst="rect">
            <a:avLst/>
          </a:prstGeom>
          <a:noFill/>
          <a:ln>
            <a:noFill/>
          </a:ln>
        </p:spPr>
      </p:pic>
      <p:pic>
        <p:nvPicPr>
          <p:cNvPr id="497" name="Google Shape;497;p49"/>
          <p:cNvPicPr preferRelativeResize="0"/>
          <p:nvPr/>
        </p:nvPicPr>
        <p:blipFill>
          <a:blip r:embed="rId4">
            <a:alphaModFix/>
          </a:blip>
          <a:stretch>
            <a:fillRect/>
          </a:stretch>
        </p:blipFill>
        <p:spPr>
          <a:xfrm>
            <a:off x="1525199" y="1844100"/>
            <a:ext cx="6024309" cy="307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4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0"/>
          <p:cNvSpPr txBox="1"/>
          <p:nvPr>
            <p:ph type="title"/>
          </p:nvPr>
        </p:nvSpPr>
        <p:spPr>
          <a:xfrm>
            <a:off x="311700" y="555600"/>
            <a:ext cx="8451300" cy="12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DAMIP is an effective multivariate analysis model in determining correlations between gene expression and adaptive immune response</a:t>
            </a:r>
            <a:endParaRPr/>
          </a:p>
        </p:txBody>
      </p:sp>
      <p:pic>
        <p:nvPicPr>
          <p:cNvPr id="503" name="Google Shape;503;p50"/>
          <p:cNvPicPr preferRelativeResize="0"/>
          <p:nvPr/>
        </p:nvPicPr>
        <p:blipFill>
          <a:blip r:embed="rId3">
            <a:alphaModFix/>
          </a:blip>
          <a:stretch>
            <a:fillRect/>
          </a:stretch>
        </p:blipFill>
        <p:spPr>
          <a:xfrm>
            <a:off x="1527222" y="1844088"/>
            <a:ext cx="5945450" cy="271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0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1"/>
          <p:cNvSpPr txBox="1"/>
          <p:nvPr>
            <p:ph type="title"/>
          </p:nvPr>
        </p:nvSpPr>
        <p:spPr>
          <a:xfrm>
            <a:off x="311700" y="555600"/>
            <a:ext cx="8451300" cy="12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DAMIP is an effective multivariate analysis model in determining correlations between gene expression and adaptive immune response</a:t>
            </a:r>
            <a:endParaRPr/>
          </a:p>
        </p:txBody>
      </p:sp>
      <p:sp>
        <p:nvSpPr>
          <p:cNvPr id="509" name="Google Shape;509;p51"/>
          <p:cNvSpPr txBox="1"/>
          <p:nvPr/>
        </p:nvSpPr>
        <p:spPr>
          <a:xfrm>
            <a:off x="1287150" y="2443800"/>
            <a:ext cx="65697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rPr>
              <a:t>Key Finding #3: Successfully found early gene signatures of innate immune activation that predict T-Cell and antibody response using Independent Classification Methods (DAMIP and ClaNC)</a:t>
            </a:r>
            <a:endParaRPr sz="2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Adaptive Response to YF-17D</a:t>
            </a:r>
            <a:endParaRPr/>
          </a:p>
        </p:txBody>
      </p:sp>
      <p:sp>
        <p:nvSpPr>
          <p:cNvPr id="88" name="Google Shape;88;p1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Cytotoxic T lymphocytes (CTLs</a:t>
            </a:r>
            <a:r>
              <a:rPr lang="en"/>
              <a:t>)</a:t>
            </a:r>
            <a:endParaRPr/>
          </a:p>
          <a:p>
            <a:pPr indent="-317500" lvl="1" marL="914400" rtl="0" algn="l">
              <a:spcBef>
                <a:spcPts val="0"/>
              </a:spcBef>
              <a:spcAft>
                <a:spcPts val="0"/>
              </a:spcAft>
              <a:buSzPts val="1400"/>
              <a:buChar char="○"/>
            </a:pPr>
            <a:r>
              <a:rPr lang="en"/>
              <a:t>T helper type Ⅰ (T</a:t>
            </a:r>
            <a:r>
              <a:rPr baseline="-25000" lang="en"/>
              <a:t>H</a:t>
            </a:r>
            <a:r>
              <a:rPr lang="en"/>
              <a:t>1</a:t>
            </a:r>
            <a:r>
              <a:rPr lang="en"/>
              <a:t>, CD8</a:t>
            </a:r>
            <a:r>
              <a:rPr baseline="30000" lang="en"/>
              <a:t>+</a:t>
            </a:r>
            <a:r>
              <a:rPr lang="en"/>
              <a:t>) and type Ⅱ (T</a:t>
            </a:r>
            <a:r>
              <a:rPr baseline="-25000" lang="en"/>
              <a:t>H</a:t>
            </a:r>
            <a:r>
              <a:rPr lang="en"/>
              <a:t>2</a:t>
            </a:r>
            <a:r>
              <a:rPr lang="en"/>
              <a:t>, CD4</a:t>
            </a:r>
            <a:r>
              <a:rPr baseline="30000" lang="en"/>
              <a:t>+</a:t>
            </a:r>
            <a:r>
              <a:rPr lang="en"/>
              <a:t>)</a:t>
            </a:r>
            <a:endParaRPr/>
          </a:p>
          <a:p>
            <a:pPr indent="-342900" lvl="0" marL="457200" rtl="0" algn="l">
              <a:spcBef>
                <a:spcPts val="0"/>
              </a:spcBef>
              <a:spcAft>
                <a:spcPts val="0"/>
              </a:spcAft>
              <a:buSzPts val="1800"/>
              <a:buChar char="●"/>
            </a:pPr>
            <a:r>
              <a:rPr lang="en"/>
              <a:t>Neutralizing antibodies up to 30 years</a:t>
            </a:r>
            <a:endParaRPr/>
          </a:p>
          <a:p>
            <a:pPr indent="-317500" lvl="2" marL="1371600" rtl="0" algn="l">
              <a:spcBef>
                <a:spcPts val="0"/>
              </a:spcBef>
              <a:spcAft>
                <a:spcPts val="0"/>
              </a:spcAft>
              <a:buSzPts val="1400"/>
              <a:buChar char="■"/>
            </a:pPr>
            <a:r>
              <a:rPr lang="en"/>
              <a:t>Complement pathway</a:t>
            </a:r>
            <a:endParaRPr/>
          </a:p>
        </p:txBody>
      </p:sp>
      <p:pic>
        <p:nvPicPr>
          <p:cNvPr id="89" name="Google Shape;89;p16"/>
          <p:cNvPicPr preferRelativeResize="0"/>
          <p:nvPr/>
        </p:nvPicPr>
        <p:blipFill>
          <a:blip r:embed="rId3">
            <a:alphaModFix/>
          </a:blip>
          <a:stretch>
            <a:fillRect/>
          </a:stretch>
        </p:blipFill>
        <p:spPr>
          <a:xfrm>
            <a:off x="5326132" y="2887525"/>
            <a:ext cx="3685850" cy="1916025"/>
          </a:xfrm>
          <a:prstGeom prst="rect">
            <a:avLst/>
          </a:prstGeom>
          <a:noFill/>
          <a:ln>
            <a:noFill/>
          </a:ln>
        </p:spPr>
      </p:pic>
      <p:sp>
        <p:nvSpPr>
          <p:cNvPr id="90" name="Google Shape;90;p16"/>
          <p:cNvSpPr txBox="1"/>
          <p:nvPr/>
        </p:nvSpPr>
        <p:spPr>
          <a:xfrm>
            <a:off x="5326138" y="4803550"/>
            <a:ext cx="3685800" cy="1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2"/>
                </a:solidFill>
              </a:rPr>
              <a:t>https://virology.ws/2009/07/24/virus-neutralization-by-antibodies/</a:t>
            </a:r>
            <a:endParaRPr sz="900">
              <a:solidFill>
                <a:schemeClr val="lt2"/>
              </a:solidFill>
            </a:endParaRPr>
          </a:p>
        </p:txBody>
      </p:sp>
      <p:pic>
        <p:nvPicPr>
          <p:cNvPr id="91" name="Google Shape;91;p16"/>
          <p:cNvPicPr preferRelativeResize="0"/>
          <p:nvPr/>
        </p:nvPicPr>
        <p:blipFill>
          <a:blip r:embed="rId4">
            <a:alphaModFix/>
          </a:blip>
          <a:stretch>
            <a:fillRect/>
          </a:stretch>
        </p:blipFill>
        <p:spPr>
          <a:xfrm>
            <a:off x="5427251" y="140450"/>
            <a:ext cx="3584724" cy="2432974"/>
          </a:xfrm>
          <a:prstGeom prst="rect">
            <a:avLst/>
          </a:prstGeom>
          <a:noFill/>
          <a:ln>
            <a:noFill/>
          </a:ln>
        </p:spPr>
      </p:pic>
      <p:sp>
        <p:nvSpPr>
          <p:cNvPr id="92" name="Google Shape;92;p16"/>
          <p:cNvSpPr txBox="1"/>
          <p:nvPr/>
        </p:nvSpPr>
        <p:spPr>
          <a:xfrm>
            <a:off x="5376713" y="2573425"/>
            <a:ext cx="36858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2"/>
                </a:solidFill>
              </a:rPr>
              <a:t>https://humancellsbio.com/products/human-normal-peripheral-blood-cd8-cytotoxic-t-cells?variant=39874997715047</a:t>
            </a:r>
            <a:endParaRPr sz="900">
              <a:solidFill>
                <a:schemeClr val="lt2"/>
              </a:solidFill>
            </a:endParaRPr>
          </a:p>
        </p:txBody>
      </p:sp>
      <p:pic>
        <p:nvPicPr>
          <p:cNvPr id="93" name="Google Shape;93;p16"/>
          <p:cNvPicPr preferRelativeResize="0"/>
          <p:nvPr/>
        </p:nvPicPr>
        <p:blipFill>
          <a:blip r:embed="rId5">
            <a:alphaModFix/>
          </a:blip>
          <a:stretch>
            <a:fillRect/>
          </a:stretch>
        </p:blipFill>
        <p:spPr>
          <a:xfrm>
            <a:off x="753771" y="2484700"/>
            <a:ext cx="3243848" cy="2279250"/>
          </a:xfrm>
          <a:prstGeom prst="rect">
            <a:avLst/>
          </a:prstGeom>
          <a:noFill/>
          <a:ln>
            <a:noFill/>
          </a:ln>
        </p:spPr>
      </p:pic>
      <p:sp>
        <p:nvSpPr>
          <p:cNvPr id="94" name="Google Shape;94;p16"/>
          <p:cNvSpPr txBox="1"/>
          <p:nvPr/>
        </p:nvSpPr>
        <p:spPr>
          <a:xfrm>
            <a:off x="753775" y="4763950"/>
            <a:ext cx="32439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2"/>
                </a:solidFill>
              </a:rPr>
              <a:t>https://www.cell.com/trends/immunology/fulltext/S1471-4906%2824%2900152-2</a:t>
            </a:r>
            <a:endParaRPr sz="900">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Obtaining Results (Key Findings 3 &amp; 4)</a:t>
            </a:r>
            <a:endParaRPr/>
          </a:p>
        </p:txBody>
      </p:sp>
      <p:sp>
        <p:nvSpPr>
          <p:cNvPr id="515" name="Google Shape;515;p52"/>
          <p:cNvSpPr txBox="1"/>
          <p:nvPr>
            <p:ph idx="1" type="body"/>
          </p:nvPr>
        </p:nvSpPr>
        <p:spPr>
          <a:xfrm>
            <a:off x="311700" y="1152475"/>
            <a:ext cx="8471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Identified genes correlated with magnitude of CD8+ T cell response and </a:t>
            </a:r>
            <a:r>
              <a:rPr b="1" lang="en" u="sng"/>
              <a:t>antibody</a:t>
            </a:r>
            <a:r>
              <a:rPr b="1" lang="en" u="sng"/>
              <a:t> response</a:t>
            </a:r>
            <a:endParaRPr b="1" u="sng"/>
          </a:p>
          <a:p>
            <a:pPr indent="0" lvl="0" marL="0" rtl="0" algn="l">
              <a:spcBef>
                <a:spcPts val="1200"/>
              </a:spcBef>
              <a:spcAft>
                <a:spcPts val="0"/>
              </a:spcAft>
              <a:buNone/>
            </a:pPr>
            <a:r>
              <a:rPr b="1" lang="en" u="sng"/>
              <a:t>Validated with Unsupervised </a:t>
            </a:r>
            <a:r>
              <a:rPr b="1" lang="en" u="sng"/>
              <a:t>Principal</a:t>
            </a:r>
            <a:r>
              <a:rPr b="1" lang="en" u="sng"/>
              <a:t> Component Analysis</a:t>
            </a:r>
            <a:endParaRPr b="1" u="sng"/>
          </a:p>
          <a:p>
            <a:pPr indent="-317500" lvl="0" marL="457200" rtl="0" algn="l">
              <a:spcBef>
                <a:spcPts val="1200"/>
              </a:spcBef>
              <a:spcAft>
                <a:spcPts val="0"/>
              </a:spcAft>
              <a:buSzPts val="1400"/>
              <a:buChar char="-"/>
            </a:pPr>
            <a:r>
              <a:rPr lang="en"/>
              <a:t>Visualize how well identified genes classified subjects into two groups as high or low CD8+ T cell or antibody responders (&gt;3% CD8+ T cell activation was high performing, antibody cutoff was 170 titers)</a:t>
            </a:r>
            <a:endParaRPr/>
          </a:p>
          <a:p>
            <a:pPr indent="0" lvl="0" marL="0" rtl="0" algn="l">
              <a:spcBef>
                <a:spcPts val="1200"/>
              </a:spcBef>
              <a:spcAft>
                <a:spcPts val="0"/>
              </a:spcAft>
              <a:buNone/>
            </a:pPr>
            <a:r>
              <a:rPr b="1" lang="en" u="sng"/>
              <a:t>Tested ability of gene signatures to predict immune response</a:t>
            </a:r>
            <a:r>
              <a:rPr lang="en"/>
              <a:t> </a:t>
            </a:r>
            <a:endParaRPr/>
          </a:p>
          <a:p>
            <a:pPr indent="-317500" lvl="0" marL="457200" rtl="0" algn="l">
              <a:spcBef>
                <a:spcPts val="1200"/>
              </a:spcBef>
              <a:spcAft>
                <a:spcPts val="0"/>
              </a:spcAft>
              <a:buSzPts val="1400"/>
              <a:buChar char="-"/>
            </a:pPr>
            <a:r>
              <a:rPr lang="en"/>
              <a:t>DAMIP</a:t>
            </a:r>
            <a:endParaRPr/>
          </a:p>
          <a:p>
            <a:pPr indent="-317500" lvl="0" marL="457200" rtl="0" algn="l">
              <a:spcBef>
                <a:spcPts val="0"/>
              </a:spcBef>
              <a:spcAft>
                <a:spcPts val="0"/>
              </a:spcAft>
              <a:buSzPts val="1400"/>
              <a:buChar char="-"/>
            </a:pPr>
            <a:r>
              <a:rPr lang="en"/>
              <a:t>ClaNC</a:t>
            </a:r>
            <a:endParaRPr/>
          </a:p>
          <a:p>
            <a:pPr indent="0" lvl="0" marL="0" rtl="0" algn="l">
              <a:spcBef>
                <a:spcPts val="1200"/>
              </a:spcBef>
              <a:spcAft>
                <a:spcPts val="1200"/>
              </a:spcAft>
              <a:buNone/>
            </a:pPr>
            <a:r>
              <a:rPr b="1" lang="en" u="sng"/>
              <a:t>Verified Genes with RT-PCR</a:t>
            </a:r>
            <a:endParaRPr/>
          </a:p>
        </p:txBody>
      </p:sp>
      <p:pic>
        <p:nvPicPr>
          <p:cNvPr id="516" name="Google Shape;516;p52"/>
          <p:cNvPicPr preferRelativeResize="0"/>
          <p:nvPr/>
        </p:nvPicPr>
        <p:blipFill>
          <a:blip r:embed="rId3">
            <a:alphaModFix/>
          </a:blip>
          <a:stretch>
            <a:fillRect/>
          </a:stretch>
        </p:blipFill>
        <p:spPr>
          <a:xfrm>
            <a:off x="63950" y="4657576"/>
            <a:ext cx="396224" cy="396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Answer to Research Question</a:t>
            </a:r>
            <a:endParaRPr/>
          </a:p>
        </p:txBody>
      </p:sp>
      <p:sp>
        <p:nvSpPr>
          <p:cNvPr id="522" name="Google Shape;522;p53"/>
          <p:cNvSpPr txBox="1"/>
          <p:nvPr/>
        </p:nvSpPr>
        <p:spPr>
          <a:xfrm>
            <a:off x="500800" y="2816075"/>
            <a:ext cx="8331600" cy="177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2"/>
              </a:buClr>
              <a:buSzPts val="1600"/>
              <a:buChar char="-"/>
            </a:pPr>
            <a:r>
              <a:rPr lang="en" sz="1600">
                <a:solidFill>
                  <a:schemeClr val="lt2"/>
                </a:solidFill>
              </a:rPr>
              <a:t>The innate immune response to YF-17D cannot be used to predict magnitude of adaptive immune response</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Early gene signatures associated with CD8+ T-cells and antibodies correlate with the magnitude of immune response</a:t>
            </a:r>
            <a:endParaRPr sz="1600">
              <a:solidFill>
                <a:schemeClr val="lt2"/>
              </a:solidFill>
            </a:endParaRPr>
          </a:p>
          <a:p>
            <a:pPr indent="-330200" lvl="0" marL="457200" rtl="0" algn="l">
              <a:spcBef>
                <a:spcPts val="0"/>
              </a:spcBef>
              <a:spcAft>
                <a:spcPts val="0"/>
              </a:spcAft>
              <a:buClr>
                <a:schemeClr val="lt2"/>
              </a:buClr>
              <a:buSzPts val="1600"/>
              <a:buChar char="-"/>
            </a:pPr>
            <a:r>
              <a:rPr lang="en" sz="1600">
                <a:solidFill>
                  <a:schemeClr val="lt2"/>
                </a:solidFill>
              </a:rPr>
              <a:t>Multivariate </a:t>
            </a:r>
            <a:r>
              <a:rPr lang="en" sz="1600">
                <a:solidFill>
                  <a:schemeClr val="lt2"/>
                </a:solidFill>
              </a:rPr>
              <a:t>analysis</a:t>
            </a:r>
            <a:r>
              <a:rPr lang="en" sz="1600">
                <a:solidFill>
                  <a:schemeClr val="lt2"/>
                </a:solidFill>
              </a:rPr>
              <a:t> with DAMIP can identify gene signatures correlated with adaptive immune response</a:t>
            </a:r>
            <a:endParaRPr sz="1600">
              <a:solidFill>
                <a:schemeClr val="lt2"/>
              </a:solidFill>
            </a:endParaRPr>
          </a:p>
        </p:txBody>
      </p:sp>
      <p:sp>
        <p:nvSpPr>
          <p:cNvPr id="523" name="Google Shape;523;p53"/>
          <p:cNvSpPr txBox="1"/>
          <p:nvPr>
            <p:ph type="title"/>
          </p:nvPr>
        </p:nvSpPr>
        <p:spPr>
          <a:xfrm>
            <a:off x="406300" y="1211325"/>
            <a:ext cx="8520600" cy="1604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400"/>
              <a:t>Can multivariate analysis of innate immune response in humans after vaccination be used to identify gene signatures that sufficiently predict adaptive immune response?</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4"/>
          <p:cNvSpPr txBox="1"/>
          <p:nvPr>
            <p:ph type="title"/>
          </p:nvPr>
        </p:nvSpPr>
        <p:spPr>
          <a:xfrm>
            <a:off x="474625" y="69825"/>
            <a:ext cx="8520600" cy="57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529" name="Google Shape;529;p54"/>
          <p:cNvSpPr txBox="1"/>
          <p:nvPr>
            <p:ph idx="1" type="body"/>
          </p:nvPr>
        </p:nvSpPr>
        <p:spPr>
          <a:xfrm>
            <a:off x="474625" y="499575"/>
            <a:ext cx="8520600" cy="4570800"/>
          </a:xfrm>
          <a:prstGeom prst="rect">
            <a:avLst/>
          </a:prstGeom>
        </p:spPr>
        <p:txBody>
          <a:bodyPr anchorCtr="0" anchor="t" bIns="91425" lIns="91425" spcFirstLastPara="1" rIns="91425" wrap="square" tIns="91425">
            <a:normAutofit fontScale="47500" lnSpcReduction="20000"/>
          </a:bodyPr>
          <a:lstStyle/>
          <a:p>
            <a:pPr indent="-228600" lvl="0" marL="228600" rtl="0" algn="l">
              <a:lnSpc>
                <a:spcPct val="100000"/>
              </a:lnSpc>
              <a:spcBef>
                <a:spcPts val="0"/>
              </a:spcBef>
              <a:spcAft>
                <a:spcPts val="0"/>
              </a:spcAft>
              <a:buNone/>
            </a:pPr>
            <a:r>
              <a:rPr lang="en"/>
              <a:t>“Yellow Fever.” World Health Organization, World Health Organization, 31 May 2023, www.who.int/news-room/fact-sheets/detail/yellow-fever. </a:t>
            </a:r>
            <a:endParaRPr/>
          </a:p>
          <a:p>
            <a:pPr indent="-228600" lvl="0" marL="228600" rtl="0" algn="l">
              <a:lnSpc>
                <a:spcPct val="100000"/>
              </a:lnSpc>
              <a:spcBef>
                <a:spcPts val="1200"/>
              </a:spcBef>
              <a:spcAft>
                <a:spcPts val="0"/>
              </a:spcAft>
              <a:buNone/>
            </a:pPr>
            <a:r>
              <a:rPr lang="en"/>
              <a:t>Lauring, A., Jones, J. &amp; Andino, R. Rationalizing the development of live attenuated virus vaccines. Nat Biotechnol 28, 573–579 (2010). https://doi.org/10.1038/nbt.1635</a:t>
            </a:r>
            <a:endParaRPr/>
          </a:p>
          <a:p>
            <a:pPr indent="-228600" lvl="0" marL="228600" rtl="0" algn="l">
              <a:lnSpc>
                <a:spcPct val="100000"/>
              </a:lnSpc>
              <a:spcBef>
                <a:spcPts val="1200"/>
              </a:spcBef>
              <a:spcAft>
                <a:spcPts val="0"/>
              </a:spcAft>
              <a:buNone/>
            </a:pPr>
            <a:r>
              <a:rPr lang="en"/>
              <a:t>Duan, Tianhao, et al. “Toll-like receptor signaling and its role in cell-mediated immunity.” Frontiers in Immunology, vol. 13, 3 Mar. 2022, https://doi.org/10.3389/fimmu.2022.812774. </a:t>
            </a:r>
            <a:endParaRPr/>
          </a:p>
          <a:p>
            <a:pPr indent="-228600" lvl="0" marL="228600" rtl="0" algn="l">
              <a:lnSpc>
                <a:spcPct val="100000"/>
              </a:lnSpc>
              <a:spcBef>
                <a:spcPts val="1200"/>
              </a:spcBef>
              <a:spcAft>
                <a:spcPts val="0"/>
              </a:spcAft>
              <a:buNone/>
            </a:pPr>
            <a:r>
              <a:rPr lang="en"/>
              <a:t>“Yellow Fever Vaccine.” Centers for Disease Control and Prevention, Centers for Disease Control and Prevention, 15 May 2024, www.cdc.gov/yellow-fever/php/transmission/index.html. </a:t>
            </a:r>
            <a:endParaRPr/>
          </a:p>
          <a:p>
            <a:pPr indent="-228600" lvl="0" marL="228600" rtl="0" algn="l">
              <a:lnSpc>
                <a:spcPct val="100000"/>
              </a:lnSpc>
              <a:spcBef>
                <a:spcPts val="1200"/>
              </a:spcBef>
              <a:spcAft>
                <a:spcPts val="0"/>
              </a:spcAft>
              <a:buNone/>
            </a:pPr>
            <a:r>
              <a:rPr lang="en"/>
              <a:t>“Microarray.” Nature News, Nature Publishing Group, 2014, www.nature.com/scitable/definition/microarray-202/. </a:t>
            </a:r>
            <a:endParaRPr/>
          </a:p>
          <a:p>
            <a:pPr indent="-228600" lvl="0" marL="228600" rtl="0" algn="l">
              <a:lnSpc>
                <a:spcPct val="100000"/>
              </a:lnSpc>
              <a:spcBef>
                <a:spcPts val="1200"/>
              </a:spcBef>
              <a:spcAft>
                <a:spcPts val="0"/>
              </a:spcAft>
              <a:buNone/>
            </a:pPr>
            <a:r>
              <a:rPr lang="en"/>
              <a:t>Chiswick, Evan L., et al. “Detection and quantification of cytokines and other biomarkers.” Methods in Molecular Biology, vol. 844, 21 Dec. 2011, pp. 15–30, https://doi.org/10.1007/978-1-61779-527-5_2. </a:t>
            </a:r>
            <a:endParaRPr/>
          </a:p>
          <a:p>
            <a:pPr indent="-228600" lvl="0" marL="228600" rtl="0" algn="l">
              <a:lnSpc>
                <a:spcPct val="100000"/>
              </a:lnSpc>
              <a:spcBef>
                <a:spcPts val="1200"/>
              </a:spcBef>
              <a:spcAft>
                <a:spcPts val="0"/>
              </a:spcAft>
              <a:buNone/>
            </a:pPr>
            <a:r>
              <a:rPr lang="en"/>
              <a:t>Janeway, Charles. Immunobiology: The Immune System in Health and Disease. Garland Science, 2005. </a:t>
            </a:r>
            <a:endParaRPr/>
          </a:p>
          <a:p>
            <a:pPr indent="-228600" lvl="0" marL="228600" rtl="0" algn="l">
              <a:lnSpc>
                <a:spcPct val="100000"/>
              </a:lnSpc>
              <a:spcBef>
                <a:spcPts val="1200"/>
              </a:spcBef>
              <a:spcAft>
                <a:spcPts val="0"/>
              </a:spcAft>
              <a:buNone/>
            </a:pPr>
            <a:r>
              <a:rPr lang="en"/>
              <a:t>Ghosh N, Santoni D, Saha I, Felici G. Predicting Transcription Factor Binding Sites with Deep Learning. Int J Mol Sci. 2024 May 3;25(9):4990. doi: 10.3390/ijms25094990. PMID: 38732207; PMCID: PMC11084193.</a:t>
            </a:r>
            <a:endParaRPr/>
          </a:p>
          <a:p>
            <a:pPr indent="-228600" lvl="0" marL="228600" rtl="0" algn="l">
              <a:lnSpc>
                <a:spcPct val="100000"/>
              </a:lnSpc>
              <a:spcBef>
                <a:spcPts val="1200"/>
              </a:spcBef>
              <a:spcAft>
                <a:spcPts val="0"/>
              </a:spcAft>
              <a:buNone/>
            </a:pPr>
            <a:r>
              <a:rPr lang="en" sz="1760"/>
              <a:t>Glen J.J. An iterative mixed integer programming method for classification accuracy maximizing discriminant analysis. Computers &amp; Operations Research. 2003 February 30;2. https://doi.org/10.1016/S0305-0548(01)00088-0</a:t>
            </a:r>
            <a:endParaRPr/>
          </a:p>
          <a:p>
            <a:pPr indent="-228600" lvl="0" marL="228600" rtl="0" algn="l">
              <a:lnSpc>
                <a:spcPct val="100000"/>
              </a:lnSpc>
              <a:spcBef>
                <a:spcPts val="1200"/>
              </a:spcBef>
              <a:spcAft>
                <a:spcPts val="0"/>
              </a:spcAft>
              <a:buNone/>
            </a:pPr>
            <a:r>
              <a:rPr lang="en"/>
              <a:t>Hassan M. “Discriminant Analysis - Methods, Types and Examples.” Research Method, August 15, 2023. https://researchmethod.net/discriminant-analysis/. </a:t>
            </a:r>
            <a:endParaRPr/>
          </a:p>
          <a:p>
            <a:pPr indent="-228600" lvl="0" marL="228600" rtl="0" algn="l">
              <a:lnSpc>
                <a:spcPct val="100000"/>
              </a:lnSpc>
              <a:spcBef>
                <a:spcPts val="1200"/>
              </a:spcBef>
              <a:spcAft>
                <a:spcPts val="0"/>
              </a:spcAft>
              <a:buNone/>
            </a:pPr>
            <a:r>
              <a:rPr lang="en"/>
              <a:t>Kleiveland CR. Peripheral Blood Mononuclear Cells. In: Verhoeckx K, Cotter P, López-Expósito I, et al., editors. The Impact of Food Bioactives on Health: in vitro and ex vivo models [Internet]. Cham (CH): Springer; 2015. Chapter 15. Available from: https://www.ncbi.nlm.nih.gov/books/NBK500157/ doi: 10.1007/978-3-319-16104-4_15</a:t>
            </a:r>
            <a:endParaRPr/>
          </a:p>
          <a:p>
            <a:pPr indent="-228600" lvl="0" marL="228600" rtl="0" algn="l">
              <a:lnSpc>
                <a:spcPct val="100000"/>
              </a:lnSpc>
              <a:spcBef>
                <a:spcPts val="1200"/>
              </a:spcBef>
              <a:spcAft>
                <a:spcPts val="0"/>
              </a:spcAft>
              <a:buNone/>
            </a:pPr>
            <a:r>
              <a:rPr lang="en"/>
              <a:t>“Mixed-Integer Programming (MIP) – A Primer on the Basics.” Gurobi Optimization, August 30, 2024. https://www.gurobi.com/resources/mixed-integer-programming-mip-a-primer-on-the-basics/. </a:t>
            </a:r>
            <a:endParaRPr/>
          </a:p>
          <a:p>
            <a:pPr indent="-228600" lvl="0" marL="228600" rtl="0" algn="l">
              <a:lnSpc>
                <a:spcPct val="100000"/>
              </a:lnSpc>
              <a:spcBef>
                <a:spcPts val="1200"/>
              </a:spcBef>
              <a:spcAft>
                <a:spcPts val="0"/>
              </a:spcAft>
              <a:buNone/>
            </a:pPr>
            <a:r>
              <a:rPr lang="en"/>
              <a:t>“Nearest Centroid Classifier.” EvolkAI. Accessed September 24, 2024. https://evolkai.com/nearest-centroid. </a:t>
            </a:r>
            <a:endParaRPr/>
          </a:p>
          <a:p>
            <a:pPr indent="0" lvl="0" marL="0" rtl="0" algn="l">
              <a:lnSpc>
                <a:spcPct val="100000"/>
              </a:lnSpc>
              <a:spcBef>
                <a:spcPts val="1200"/>
              </a:spcBef>
              <a:spcAft>
                <a:spcPts val="0"/>
              </a:spcAft>
              <a:buNone/>
            </a:pPr>
            <a:r>
              <a:rPr lang="en" sz="1850" u="sng">
                <a:solidFill>
                  <a:srgbClr val="999999"/>
                </a:solidFill>
                <a:hlinkClick r:id="rId3">
                  <a:extLst>
                    <a:ext uri="{A12FA001-AC4F-418D-AE19-62706E023703}">
                      <ahyp:hlinkClr val="tx"/>
                    </a:ext>
                  </a:extLst>
                </a:hlinkClick>
              </a:rPr>
              <a:t>https://automaticaddison.com/occams-razor-and-machine-learning/</a:t>
            </a:r>
            <a:endParaRPr sz="1850">
              <a:solidFill>
                <a:srgbClr val="999999"/>
              </a:solidFill>
            </a:endParaRPr>
          </a:p>
          <a:p>
            <a:pPr indent="0" lvl="0" marL="0" rtl="0" algn="l">
              <a:lnSpc>
                <a:spcPct val="100000"/>
              </a:lnSpc>
              <a:spcBef>
                <a:spcPts val="0"/>
              </a:spcBef>
              <a:spcAft>
                <a:spcPts val="0"/>
              </a:spcAft>
              <a:buNone/>
            </a:pPr>
            <a:r>
              <a:rPr lang="en" sz="1850" u="sng">
                <a:solidFill>
                  <a:srgbClr val="999999"/>
                </a:solidFill>
                <a:hlinkClick r:id="rId4">
                  <a:extLst>
                    <a:ext uri="{A12FA001-AC4F-418D-AE19-62706E023703}">
                      <ahyp:hlinkClr val="tx"/>
                    </a:ext>
                  </a:extLst>
                </a:hlinkClick>
              </a:rPr>
              <a:t>https://blog.dailydoseofds.com/p/training-and-inference-time-complexity</a:t>
            </a:r>
            <a:endParaRPr sz="1850">
              <a:solidFill>
                <a:srgbClr val="999999"/>
              </a:solidFill>
            </a:endParaRPr>
          </a:p>
          <a:p>
            <a:pPr indent="0" lvl="0" marL="0" rtl="0" algn="l">
              <a:lnSpc>
                <a:spcPct val="100000"/>
              </a:lnSpc>
              <a:spcBef>
                <a:spcPts val="0"/>
              </a:spcBef>
              <a:spcAft>
                <a:spcPts val="0"/>
              </a:spcAft>
              <a:buNone/>
            </a:pPr>
            <a:r>
              <a:rPr lang="en" sz="1850" u="sng">
                <a:solidFill>
                  <a:srgbClr val="999999"/>
                </a:solidFill>
                <a:hlinkClick r:id="rId5">
                  <a:extLst>
                    <a:ext uri="{A12FA001-AC4F-418D-AE19-62706E023703}">
                      <ahyp:hlinkClr val="tx"/>
                    </a:ext>
                  </a:extLst>
                </a:hlinkClick>
              </a:rPr>
              <a:t>https://www.geeksforgeeks.org/underfitting-and-overfitting-in-machine-learning/</a:t>
            </a:r>
            <a:endParaRPr sz="1850">
              <a:solidFill>
                <a:srgbClr val="99999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5"/>
          <p:cNvSpPr txBox="1"/>
          <p:nvPr>
            <p:ph type="title"/>
          </p:nvPr>
        </p:nvSpPr>
        <p:spPr>
          <a:xfrm>
            <a:off x="311700" y="1188300"/>
            <a:ext cx="8520600" cy="2766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6000"/>
              <a:t>Thank </a:t>
            </a:r>
            <a:r>
              <a:rPr lang="en" sz="6000"/>
              <a:t>you! </a:t>
            </a:r>
            <a:endParaRPr sz="6000"/>
          </a:p>
          <a:p>
            <a:pPr indent="0" lvl="0" marL="0" rtl="0" algn="ctr">
              <a:spcBef>
                <a:spcPts val="0"/>
              </a:spcBef>
              <a:spcAft>
                <a:spcPts val="0"/>
              </a:spcAft>
              <a:buNone/>
            </a:pPr>
            <a:r>
              <a:rPr lang="en" sz="6000"/>
              <a:t>Any </a:t>
            </a:r>
            <a:r>
              <a:rPr lang="en" sz="6000"/>
              <a:t>Questions?</a:t>
            </a:r>
            <a:endParaRPr sz="6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Innate Processes that Influence Adaptive Response</a:t>
            </a:r>
            <a:endParaRPr/>
          </a:p>
        </p:txBody>
      </p:sp>
      <p:sp>
        <p:nvSpPr>
          <p:cNvPr id="100" name="Google Shape;100;p1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Toll-like receptors (TLRs)</a:t>
            </a:r>
            <a:endParaRPr/>
          </a:p>
          <a:p>
            <a:pPr indent="-317500" lvl="1" marL="914400" rtl="0" algn="l">
              <a:spcBef>
                <a:spcPts val="0"/>
              </a:spcBef>
              <a:spcAft>
                <a:spcPts val="0"/>
              </a:spcAft>
              <a:buSzPts val="1400"/>
              <a:buChar char="○"/>
            </a:pPr>
            <a:r>
              <a:rPr lang="en"/>
              <a:t>Innate immune cells</a:t>
            </a:r>
            <a:endParaRPr/>
          </a:p>
          <a:p>
            <a:pPr indent="-317500" lvl="1" marL="914400" rtl="0" algn="l">
              <a:spcBef>
                <a:spcPts val="0"/>
              </a:spcBef>
              <a:spcAft>
                <a:spcPts val="0"/>
              </a:spcAft>
              <a:buSzPts val="1400"/>
              <a:buChar char="○"/>
            </a:pPr>
            <a:r>
              <a:rPr lang="en"/>
              <a:t>Release pro-inflammatory cytokines and/or interferons (IFNs) in response to a virus</a:t>
            </a:r>
            <a:endParaRPr/>
          </a:p>
          <a:p>
            <a:pPr indent="-317500" lvl="2" marL="1371600" rtl="0" algn="l">
              <a:spcBef>
                <a:spcPts val="0"/>
              </a:spcBef>
              <a:spcAft>
                <a:spcPts val="0"/>
              </a:spcAft>
              <a:buSzPts val="1400"/>
              <a:buChar char="■"/>
            </a:pPr>
            <a:r>
              <a:rPr lang="en"/>
              <a:t>Yellow fever has ssRNA: TLR7/TLR8 activation → Type Ⅰ IFNs released</a:t>
            </a:r>
            <a:endParaRPr/>
          </a:p>
          <a:p>
            <a:pPr indent="-342900" lvl="0" marL="457200" rtl="0" algn="l">
              <a:spcBef>
                <a:spcPts val="0"/>
              </a:spcBef>
              <a:spcAft>
                <a:spcPts val="0"/>
              </a:spcAft>
              <a:buSzPts val="1800"/>
              <a:buChar char="●"/>
            </a:pPr>
            <a:r>
              <a:rPr lang="en"/>
              <a:t>Antigen presenting cells (APCs, DCs)</a:t>
            </a:r>
            <a:endParaRPr/>
          </a:p>
        </p:txBody>
      </p:sp>
      <p:pic>
        <p:nvPicPr>
          <p:cNvPr id="101" name="Google Shape;101;p17"/>
          <p:cNvPicPr preferRelativeResize="0"/>
          <p:nvPr/>
        </p:nvPicPr>
        <p:blipFill>
          <a:blip r:embed="rId3">
            <a:alphaModFix/>
          </a:blip>
          <a:stretch>
            <a:fillRect/>
          </a:stretch>
        </p:blipFill>
        <p:spPr>
          <a:xfrm>
            <a:off x="5049425" y="2293326"/>
            <a:ext cx="3886049" cy="2764625"/>
          </a:xfrm>
          <a:prstGeom prst="rect">
            <a:avLst/>
          </a:prstGeom>
          <a:noFill/>
          <a:ln>
            <a:noFill/>
          </a:ln>
        </p:spPr>
      </p:pic>
      <p:sp>
        <p:nvSpPr>
          <p:cNvPr id="102" name="Google Shape;102;p17"/>
          <p:cNvSpPr txBox="1"/>
          <p:nvPr/>
        </p:nvSpPr>
        <p:spPr>
          <a:xfrm>
            <a:off x="1805525" y="4625275"/>
            <a:ext cx="32439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2"/>
                </a:solidFill>
              </a:rPr>
              <a:t>Janeway, Charles. Immunobiology: The Immune System in Health and Disease. Garland Science, 2005. </a:t>
            </a:r>
            <a:endParaRPr sz="9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of the Paper</a:t>
            </a:r>
            <a:endParaRPr/>
          </a:p>
        </p:txBody>
      </p:sp>
      <p:sp>
        <p:nvSpPr>
          <p:cNvPr id="108" name="Google Shape;10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Conduct multivariate analysis of innate response</a:t>
            </a:r>
            <a:endParaRPr/>
          </a:p>
          <a:p>
            <a:pPr indent="-317500" lvl="1" marL="914400" rtl="0" algn="l">
              <a:spcBef>
                <a:spcPts val="0"/>
              </a:spcBef>
              <a:spcAft>
                <a:spcPts val="0"/>
              </a:spcAft>
              <a:buSzPts val="1400"/>
              <a:buChar char="○"/>
            </a:pPr>
            <a:r>
              <a:rPr lang="en"/>
              <a:t>Gene expression profiling</a:t>
            </a:r>
            <a:endParaRPr/>
          </a:p>
          <a:p>
            <a:pPr indent="-317500" lvl="1" marL="914400" rtl="0" algn="l">
              <a:spcBef>
                <a:spcPts val="0"/>
              </a:spcBef>
              <a:spcAft>
                <a:spcPts val="0"/>
              </a:spcAft>
              <a:buSzPts val="1400"/>
              <a:buChar char="○"/>
            </a:pPr>
            <a:r>
              <a:rPr lang="en"/>
              <a:t>Multiplex analysis of cytokines and chemokines</a:t>
            </a:r>
            <a:endParaRPr/>
          </a:p>
          <a:p>
            <a:pPr indent="-317500" lvl="1" marL="914400" rtl="0" algn="l">
              <a:spcBef>
                <a:spcPts val="0"/>
              </a:spcBef>
              <a:spcAft>
                <a:spcPts val="0"/>
              </a:spcAft>
              <a:buSzPts val="1400"/>
              <a:buChar char="○"/>
            </a:pPr>
            <a:r>
              <a:rPr lang="en"/>
              <a:t>Multiparameter flow cytometry</a:t>
            </a:r>
            <a:endParaRPr/>
          </a:p>
          <a:p>
            <a:pPr indent="-317500" lvl="1" marL="914400" rtl="0" algn="l">
              <a:spcBef>
                <a:spcPts val="0"/>
              </a:spcBef>
              <a:spcAft>
                <a:spcPts val="0"/>
              </a:spcAft>
              <a:buSzPts val="1400"/>
              <a:buChar char="○"/>
            </a:pPr>
            <a:r>
              <a:rPr lang="en"/>
              <a:t>Computational modeling</a:t>
            </a:r>
            <a:endParaRPr/>
          </a:p>
          <a:p>
            <a:pPr indent="-342900" lvl="0" marL="457200" rtl="0" algn="l">
              <a:spcBef>
                <a:spcPts val="0"/>
              </a:spcBef>
              <a:spcAft>
                <a:spcPts val="0"/>
              </a:spcAft>
              <a:buSzPts val="1800"/>
              <a:buChar char="●"/>
            </a:pPr>
            <a:r>
              <a:rPr lang="en"/>
              <a:t>Previously utilized for oncology but not for vaccinology</a:t>
            </a:r>
            <a:endParaRPr/>
          </a:p>
          <a:p>
            <a:pPr indent="-342900" lvl="0" marL="457200" rtl="0" algn="l">
              <a:spcBef>
                <a:spcPts val="0"/>
              </a:spcBef>
              <a:spcAft>
                <a:spcPts val="0"/>
              </a:spcAft>
              <a:buSzPts val="1800"/>
              <a:buChar char="●"/>
            </a:pPr>
            <a:r>
              <a:rPr lang="en"/>
              <a:t>I</a:t>
            </a:r>
            <a:r>
              <a:rPr lang="en"/>
              <a:t>dentify innate immune signatures to predict adaptive immune response</a:t>
            </a:r>
            <a:endParaRPr/>
          </a:p>
          <a:p>
            <a:pPr indent="-317500" lvl="1" marL="914400" rtl="0" algn="l">
              <a:spcBef>
                <a:spcPts val="0"/>
              </a:spcBef>
              <a:spcAft>
                <a:spcPts val="0"/>
              </a:spcAft>
              <a:buSzPts val="1400"/>
              <a:buChar char="○"/>
            </a:pPr>
            <a:r>
              <a:rPr lang="en"/>
              <a:t>Inform effects of differences in </a:t>
            </a:r>
            <a:r>
              <a:rPr lang="en"/>
              <a:t>immune</a:t>
            </a:r>
            <a:r>
              <a:rPr lang="en"/>
              <a:t> systems person to person</a:t>
            </a:r>
            <a:endParaRPr/>
          </a:p>
          <a:p>
            <a:pPr indent="-317500" lvl="1" marL="914400" rtl="0" algn="l">
              <a:spcBef>
                <a:spcPts val="0"/>
              </a:spcBef>
              <a:spcAft>
                <a:spcPts val="0"/>
              </a:spcAft>
              <a:buSzPts val="1400"/>
              <a:buChar char="○"/>
            </a:pPr>
            <a:r>
              <a:rPr lang="en"/>
              <a:t>Contribution to systems immunology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Methodologies</a:t>
            </a:r>
            <a:endParaRPr/>
          </a:p>
        </p:txBody>
      </p:sp>
      <p:sp>
        <p:nvSpPr>
          <p:cNvPr id="114" name="Google Shape;114;p19"/>
          <p:cNvSpPr txBox="1"/>
          <p:nvPr>
            <p:ph idx="1" type="body"/>
          </p:nvPr>
        </p:nvSpPr>
        <p:spPr>
          <a:xfrm>
            <a:off x="311700" y="11060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Gene expression profiling (GEP, transcriptomics)</a:t>
            </a:r>
            <a:endParaRPr/>
          </a:p>
          <a:p>
            <a:pPr indent="-317500" lvl="1" marL="914400" rtl="0" algn="l">
              <a:spcBef>
                <a:spcPts val="0"/>
              </a:spcBef>
              <a:spcAft>
                <a:spcPts val="0"/>
              </a:spcAft>
              <a:buSzPts val="1400"/>
              <a:buChar char="○"/>
            </a:pPr>
            <a:r>
              <a:rPr lang="en"/>
              <a:t>Microarray</a:t>
            </a:r>
            <a:endParaRPr/>
          </a:p>
          <a:p>
            <a:pPr indent="-317500" lvl="1" marL="914400" rtl="0" algn="l">
              <a:spcBef>
                <a:spcPts val="0"/>
              </a:spcBef>
              <a:spcAft>
                <a:spcPts val="0"/>
              </a:spcAft>
              <a:buSzPts val="1400"/>
              <a:buChar char="○"/>
            </a:pPr>
            <a:r>
              <a:rPr lang="en"/>
              <a:t>RT-PCR</a:t>
            </a:r>
            <a:endParaRPr/>
          </a:p>
          <a:p>
            <a:pPr indent="-342900" lvl="0" marL="457200" rtl="0" algn="l">
              <a:spcBef>
                <a:spcPts val="0"/>
              </a:spcBef>
              <a:spcAft>
                <a:spcPts val="0"/>
              </a:spcAft>
              <a:buSzPts val="1800"/>
              <a:buChar char="●"/>
            </a:pPr>
            <a:r>
              <a:rPr lang="en"/>
              <a:t>Multiplex cytokine/chemokine analysis</a:t>
            </a:r>
            <a:endParaRPr/>
          </a:p>
          <a:p>
            <a:pPr indent="-317500" lvl="1" marL="914400" rtl="0" algn="l">
              <a:spcBef>
                <a:spcPts val="0"/>
              </a:spcBef>
              <a:spcAft>
                <a:spcPts val="0"/>
              </a:spcAft>
              <a:buSzPts val="1400"/>
              <a:buChar char="○"/>
            </a:pPr>
            <a:r>
              <a:rPr lang="en"/>
              <a:t>Enzyme-linked immunosorbent assay (ELISA)</a:t>
            </a:r>
            <a:endParaRPr/>
          </a:p>
          <a:p>
            <a:pPr indent="-317500" lvl="2" marL="1371600" rtl="0" algn="l">
              <a:spcBef>
                <a:spcPts val="0"/>
              </a:spcBef>
              <a:spcAft>
                <a:spcPts val="0"/>
              </a:spcAft>
              <a:buSzPts val="1400"/>
              <a:buChar char="■"/>
            </a:pPr>
            <a:r>
              <a:rPr lang="en"/>
              <a:t>Antibodies</a:t>
            </a:r>
            <a:endParaRPr/>
          </a:p>
          <a:p>
            <a:pPr indent="-342900" lvl="0" marL="457200" rtl="0" algn="l">
              <a:spcBef>
                <a:spcPts val="0"/>
              </a:spcBef>
              <a:spcAft>
                <a:spcPts val="0"/>
              </a:spcAft>
              <a:buSzPts val="1800"/>
              <a:buChar char="●"/>
            </a:pPr>
            <a:r>
              <a:rPr lang="en"/>
              <a:t>Flow cytometry</a:t>
            </a:r>
            <a:endParaRPr/>
          </a:p>
        </p:txBody>
      </p:sp>
      <p:pic>
        <p:nvPicPr>
          <p:cNvPr id="115" name="Google Shape;115;p19"/>
          <p:cNvPicPr preferRelativeResize="0"/>
          <p:nvPr/>
        </p:nvPicPr>
        <p:blipFill>
          <a:blip r:embed="rId3">
            <a:alphaModFix/>
          </a:blip>
          <a:stretch>
            <a:fillRect/>
          </a:stretch>
        </p:blipFill>
        <p:spPr>
          <a:xfrm>
            <a:off x="4618075" y="134475"/>
            <a:ext cx="1733550" cy="971550"/>
          </a:xfrm>
          <a:prstGeom prst="rect">
            <a:avLst/>
          </a:prstGeom>
          <a:noFill/>
          <a:ln>
            <a:noFill/>
          </a:ln>
        </p:spPr>
      </p:pic>
      <p:pic>
        <p:nvPicPr>
          <p:cNvPr id="116" name="Google Shape;116;p19"/>
          <p:cNvPicPr preferRelativeResize="0"/>
          <p:nvPr/>
        </p:nvPicPr>
        <p:blipFill rotWithShape="1">
          <a:blip r:embed="rId4">
            <a:alphaModFix/>
          </a:blip>
          <a:srcRect b="0" l="47321" r="0" t="0"/>
          <a:stretch/>
        </p:blipFill>
        <p:spPr>
          <a:xfrm>
            <a:off x="7034549" y="666312"/>
            <a:ext cx="1797750" cy="3086025"/>
          </a:xfrm>
          <a:prstGeom prst="rect">
            <a:avLst/>
          </a:prstGeom>
          <a:noFill/>
          <a:ln>
            <a:noFill/>
          </a:ln>
        </p:spPr>
      </p:pic>
      <p:sp>
        <p:nvSpPr>
          <p:cNvPr id="117" name="Google Shape;117;p19"/>
          <p:cNvSpPr txBox="1"/>
          <p:nvPr/>
        </p:nvSpPr>
        <p:spPr>
          <a:xfrm>
            <a:off x="6311400" y="388925"/>
            <a:ext cx="2832600" cy="24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2"/>
                </a:solidFill>
              </a:rPr>
              <a:t>https://bitesizebio.com/29508/real-time-pcr-digest/</a:t>
            </a:r>
            <a:endParaRPr sz="900">
              <a:solidFill>
                <a:schemeClr val="lt2"/>
              </a:solidFill>
            </a:endParaRPr>
          </a:p>
        </p:txBody>
      </p:sp>
      <p:pic>
        <p:nvPicPr>
          <p:cNvPr id="118" name="Google Shape;118;p19"/>
          <p:cNvPicPr preferRelativeResize="0"/>
          <p:nvPr/>
        </p:nvPicPr>
        <p:blipFill>
          <a:blip r:embed="rId5">
            <a:alphaModFix/>
          </a:blip>
          <a:stretch>
            <a:fillRect/>
          </a:stretch>
        </p:blipFill>
        <p:spPr>
          <a:xfrm>
            <a:off x="666776" y="3236376"/>
            <a:ext cx="2285975" cy="1437425"/>
          </a:xfrm>
          <a:prstGeom prst="rect">
            <a:avLst/>
          </a:prstGeom>
          <a:noFill/>
          <a:ln>
            <a:noFill/>
          </a:ln>
        </p:spPr>
      </p:pic>
      <p:sp>
        <p:nvSpPr>
          <p:cNvPr id="119" name="Google Shape;119;p19"/>
          <p:cNvSpPr txBox="1"/>
          <p:nvPr/>
        </p:nvSpPr>
        <p:spPr>
          <a:xfrm>
            <a:off x="393463" y="4673800"/>
            <a:ext cx="2832600" cy="24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2"/>
                </a:solidFill>
              </a:rPr>
              <a:t>https://www.cusabio.com/c-20931.html</a:t>
            </a:r>
            <a:endParaRPr sz="900">
              <a:solidFill>
                <a:schemeClr val="lt2"/>
              </a:solidFill>
            </a:endParaRPr>
          </a:p>
        </p:txBody>
      </p:sp>
      <p:pic>
        <p:nvPicPr>
          <p:cNvPr id="120" name="Google Shape;120;p19"/>
          <p:cNvPicPr preferRelativeResize="0"/>
          <p:nvPr/>
        </p:nvPicPr>
        <p:blipFill>
          <a:blip r:embed="rId6">
            <a:alphaModFix/>
          </a:blip>
          <a:stretch>
            <a:fillRect/>
          </a:stretch>
        </p:blipFill>
        <p:spPr>
          <a:xfrm>
            <a:off x="3481563" y="3086100"/>
            <a:ext cx="3024175" cy="1587700"/>
          </a:xfrm>
          <a:prstGeom prst="rect">
            <a:avLst/>
          </a:prstGeom>
          <a:noFill/>
          <a:ln>
            <a:noFill/>
          </a:ln>
        </p:spPr>
      </p:pic>
      <p:sp>
        <p:nvSpPr>
          <p:cNvPr id="121" name="Google Shape;121;p19"/>
          <p:cNvSpPr txBox="1"/>
          <p:nvPr/>
        </p:nvSpPr>
        <p:spPr>
          <a:xfrm>
            <a:off x="3577350" y="4673800"/>
            <a:ext cx="2832600" cy="24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lt2"/>
                </a:solidFill>
              </a:rPr>
              <a:t>https://microbenotes.com/flow-cytometry/</a:t>
            </a:r>
            <a:endParaRPr sz="9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453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Overview</a:t>
            </a:r>
            <a:endParaRPr/>
          </a:p>
        </p:txBody>
      </p:sp>
      <p:sp>
        <p:nvSpPr>
          <p:cNvPr id="127" name="Google Shape;127;p20"/>
          <p:cNvSpPr txBox="1"/>
          <p:nvPr>
            <p:ph idx="1" type="body"/>
          </p:nvPr>
        </p:nvSpPr>
        <p:spPr>
          <a:xfrm>
            <a:off x="311700" y="1152475"/>
            <a:ext cx="8520600" cy="36171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SzPts val="1800"/>
              <a:buChar char="●"/>
            </a:pPr>
            <a:r>
              <a:rPr lang="en"/>
              <a:t>Two trials (</a:t>
            </a:r>
            <a:r>
              <a:rPr lang="en"/>
              <a:t>n=15, n=10) examining the response to YF-17D vaccination</a:t>
            </a:r>
            <a:endParaRPr/>
          </a:p>
          <a:p>
            <a:pPr indent="-342900" lvl="0" marL="457200" rtl="0" algn="l">
              <a:lnSpc>
                <a:spcPct val="150000"/>
              </a:lnSpc>
              <a:spcBef>
                <a:spcPts val="0"/>
              </a:spcBef>
              <a:spcAft>
                <a:spcPts val="0"/>
              </a:spcAft>
              <a:buSzPts val="1800"/>
              <a:buChar char="●"/>
            </a:pPr>
            <a:r>
              <a:rPr lang="en"/>
              <a:t>Identified specific genes associated with immune response </a:t>
            </a:r>
            <a:endParaRPr/>
          </a:p>
          <a:p>
            <a:pPr indent="-317500" lvl="1" marL="914400" rtl="0" algn="l">
              <a:lnSpc>
                <a:spcPct val="150000"/>
              </a:lnSpc>
              <a:spcBef>
                <a:spcPts val="0"/>
              </a:spcBef>
              <a:spcAft>
                <a:spcPts val="0"/>
              </a:spcAft>
              <a:buSzPts val="1400"/>
              <a:buChar char="○"/>
            </a:pPr>
            <a:r>
              <a:rPr lang="en"/>
              <a:t>Days 1, 3, 7, and 21</a:t>
            </a:r>
            <a:endParaRPr/>
          </a:p>
          <a:p>
            <a:pPr indent="-342900" lvl="0" marL="457200" rtl="0" algn="l">
              <a:lnSpc>
                <a:spcPct val="150000"/>
              </a:lnSpc>
              <a:spcBef>
                <a:spcPts val="0"/>
              </a:spcBef>
              <a:spcAft>
                <a:spcPts val="0"/>
              </a:spcAft>
              <a:buSzPts val="1800"/>
              <a:buChar char="●"/>
            </a:pPr>
            <a:r>
              <a:rPr lang="en"/>
              <a:t>Tested if genomic signatures identified in trial 1 predict response in trial 2</a:t>
            </a:r>
            <a:endParaRPr/>
          </a:p>
          <a:p>
            <a:pPr indent="-342900" lvl="0" marL="457200" rtl="0" algn="l">
              <a:lnSpc>
                <a:spcPct val="150000"/>
              </a:lnSpc>
              <a:spcBef>
                <a:spcPts val="0"/>
              </a:spcBef>
              <a:spcAft>
                <a:spcPts val="0"/>
              </a:spcAft>
              <a:buSzPts val="1800"/>
              <a:buChar char="●"/>
            </a:pPr>
            <a:r>
              <a:rPr lang="en"/>
              <a:t>Used primarily two methods for classification and prediction</a:t>
            </a:r>
            <a:endParaRPr/>
          </a:p>
          <a:p>
            <a:pPr indent="-317500" lvl="1" marL="914400" rtl="0" algn="l">
              <a:lnSpc>
                <a:spcPct val="150000"/>
              </a:lnSpc>
              <a:spcBef>
                <a:spcPts val="0"/>
              </a:spcBef>
              <a:spcAft>
                <a:spcPts val="0"/>
              </a:spcAft>
              <a:buSzPts val="1400"/>
              <a:buChar char="○"/>
            </a:pPr>
            <a:r>
              <a:rPr lang="en"/>
              <a:t>ClaNC</a:t>
            </a:r>
            <a:endParaRPr/>
          </a:p>
          <a:p>
            <a:pPr indent="-317500" lvl="1" marL="914400" rtl="0" algn="l">
              <a:lnSpc>
                <a:spcPct val="150000"/>
              </a:lnSpc>
              <a:spcBef>
                <a:spcPts val="0"/>
              </a:spcBef>
              <a:spcAft>
                <a:spcPts val="0"/>
              </a:spcAft>
              <a:buSzPts val="1400"/>
              <a:buChar char="○"/>
            </a:pPr>
            <a:r>
              <a:rPr lang="en"/>
              <a:t>DAMIP</a:t>
            </a:r>
            <a:endParaRPr/>
          </a:p>
          <a:p>
            <a:pPr indent="-342900" lvl="0" marL="457200" rtl="0" algn="l">
              <a:lnSpc>
                <a:spcPct val="150000"/>
              </a:lnSpc>
              <a:spcBef>
                <a:spcPts val="0"/>
              </a:spcBef>
              <a:spcAft>
                <a:spcPts val="0"/>
              </a:spcAft>
              <a:buSzPts val="1800"/>
              <a:buChar char="●"/>
            </a:pPr>
            <a:r>
              <a:rPr lang="en"/>
              <a:t>Sought to predict the high and low CD8+ T cell responders</a:t>
            </a:r>
            <a:endParaRPr/>
          </a:p>
          <a:p>
            <a:pPr indent="-342900" lvl="0" marL="457200" rtl="0" algn="l">
              <a:lnSpc>
                <a:spcPct val="150000"/>
              </a:lnSpc>
              <a:spcBef>
                <a:spcPts val="0"/>
              </a:spcBef>
              <a:spcAft>
                <a:spcPts val="0"/>
              </a:spcAft>
              <a:buSzPts val="1800"/>
              <a:buChar char="●"/>
            </a:pPr>
            <a:r>
              <a:rPr lang="en"/>
              <a:t>Verified predictions with RT-PCR</a:t>
            </a:r>
            <a:endParaRPr/>
          </a:p>
          <a:p>
            <a:pPr indent="0" lvl="0" marL="45720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p:nvPr/>
        </p:nvSpPr>
        <p:spPr>
          <a:xfrm>
            <a:off x="2998050" y="1784775"/>
            <a:ext cx="3147900" cy="2413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ClaNC Overview</a:t>
            </a:r>
            <a:endParaRPr/>
          </a:p>
        </p:txBody>
      </p:sp>
      <p:sp>
        <p:nvSpPr>
          <p:cNvPr id="134" name="Google Shape;134;p21"/>
          <p:cNvSpPr txBox="1"/>
          <p:nvPr>
            <p:ph idx="1" type="body"/>
          </p:nvPr>
        </p:nvSpPr>
        <p:spPr>
          <a:xfrm>
            <a:off x="441975" y="1338188"/>
            <a:ext cx="8520600" cy="6081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
              <a:t>Overall… </a:t>
            </a:r>
            <a:endParaRPr/>
          </a:p>
          <a:p>
            <a:pPr indent="-296227" lvl="1" marL="914400" rtl="0" algn="l">
              <a:lnSpc>
                <a:spcPct val="105000"/>
              </a:lnSpc>
              <a:spcBef>
                <a:spcPts val="0"/>
              </a:spcBef>
              <a:spcAft>
                <a:spcPts val="0"/>
              </a:spcAft>
              <a:buSzPts val="1065"/>
              <a:buChar char="○"/>
            </a:pPr>
            <a:r>
              <a:rPr lang="en" sz="1800"/>
              <a:t>Find</a:t>
            </a:r>
            <a:r>
              <a:rPr lang="en" sz="1800"/>
              <a:t> the averages of each data cluster and classify data points by the nearest neighbor!</a:t>
            </a:r>
            <a:endParaRPr sz="1800"/>
          </a:p>
          <a:p>
            <a:pPr indent="-342900" lvl="0" marL="457200" rtl="0" algn="l">
              <a:lnSpc>
                <a:spcPct val="105000"/>
              </a:lnSpc>
              <a:spcBef>
                <a:spcPts val="0"/>
              </a:spcBef>
              <a:spcAft>
                <a:spcPts val="0"/>
              </a:spcAft>
              <a:buSzPts val="1800"/>
              <a:buChar char="●"/>
            </a:pPr>
            <a:r>
              <a:rPr lang="en"/>
              <a:t>Used to classify into high and low responders with 15 genes</a:t>
            </a:r>
            <a:endParaRPr/>
          </a:p>
          <a:p>
            <a:pPr indent="-296227" lvl="1" marL="914400" rtl="0" algn="l">
              <a:lnSpc>
                <a:spcPct val="105000"/>
              </a:lnSpc>
              <a:spcBef>
                <a:spcPts val="0"/>
              </a:spcBef>
              <a:spcAft>
                <a:spcPts val="0"/>
              </a:spcAft>
              <a:buSzPts val="1065"/>
              <a:buChar char="○"/>
            </a:pPr>
            <a:r>
              <a:rPr lang="en" sz="1800"/>
              <a:t>Needed 48 genes to accurately classify</a:t>
            </a:r>
            <a:endParaRPr sz="1800"/>
          </a:p>
          <a:p>
            <a:pPr indent="-296227" lvl="1" marL="914400" rtl="0" algn="l">
              <a:lnSpc>
                <a:spcPct val="105000"/>
              </a:lnSpc>
              <a:spcBef>
                <a:spcPts val="0"/>
              </a:spcBef>
              <a:spcAft>
                <a:spcPts val="0"/>
              </a:spcAft>
              <a:buSzPts val="1065"/>
              <a:buChar char="○"/>
            </a:pPr>
            <a:r>
              <a:rPr lang="en" sz="1800"/>
              <a:t>Overtrained</a:t>
            </a:r>
            <a:endParaRPr sz="1800"/>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1200"/>
              </a:spcAft>
              <a:buSzPts val="523"/>
              <a:buNone/>
            </a:pPr>
            <a:r>
              <a:t/>
            </a:r>
            <a:endParaRPr sz="855"/>
          </a:p>
        </p:txBody>
      </p:sp>
      <p:sp>
        <p:nvSpPr>
          <p:cNvPr id="135" name="Google Shape;135;p21"/>
          <p:cNvSpPr/>
          <p:nvPr/>
        </p:nvSpPr>
        <p:spPr>
          <a:xfrm>
            <a:off x="3708863" y="2083175"/>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1"/>
          <p:cNvSpPr/>
          <p:nvPr/>
        </p:nvSpPr>
        <p:spPr>
          <a:xfrm>
            <a:off x="3408163" y="2396500"/>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21"/>
          <p:cNvSpPr/>
          <p:nvPr/>
        </p:nvSpPr>
        <p:spPr>
          <a:xfrm>
            <a:off x="3408163" y="2876375"/>
            <a:ext cx="183600" cy="1836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1"/>
          <p:cNvSpPr/>
          <p:nvPr/>
        </p:nvSpPr>
        <p:spPr>
          <a:xfrm>
            <a:off x="4358088" y="2266775"/>
            <a:ext cx="183600" cy="1836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1"/>
          <p:cNvSpPr/>
          <p:nvPr/>
        </p:nvSpPr>
        <p:spPr>
          <a:xfrm>
            <a:off x="4057488" y="2784575"/>
            <a:ext cx="183600" cy="1836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1"/>
          <p:cNvSpPr/>
          <p:nvPr/>
        </p:nvSpPr>
        <p:spPr>
          <a:xfrm>
            <a:off x="4842163" y="2692775"/>
            <a:ext cx="183600" cy="1836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1"/>
          <p:cNvSpPr/>
          <p:nvPr/>
        </p:nvSpPr>
        <p:spPr>
          <a:xfrm>
            <a:off x="3892463" y="3302375"/>
            <a:ext cx="183600" cy="1836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1"/>
          <p:cNvSpPr/>
          <p:nvPr/>
        </p:nvSpPr>
        <p:spPr>
          <a:xfrm>
            <a:off x="4658563" y="3118775"/>
            <a:ext cx="183600" cy="1836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1"/>
          <p:cNvSpPr/>
          <p:nvPr/>
        </p:nvSpPr>
        <p:spPr>
          <a:xfrm>
            <a:off x="5145163" y="2083175"/>
            <a:ext cx="183600" cy="1836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1"/>
          <p:cNvSpPr/>
          <p:nvPr/>
        </p:nvSpPr>
        <p:spPr>
          <a:xfrm>
            <a:off x="4241088" y="3821975"/>
            <a:ext cx="183600" cy="18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1"/>
          <p:cNvSpPr/>
          <p:nvPr/>
        </p:nvSpPr>
        <p:spPr>
          <a:xfrm>
            <a:off x="5145163" y="3485975"/>
            <a:ext cx="183600" cy="1836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21"/>
          <p:cNvSpPr/>
          <p:nvPr/>
        </p:nvSpPr>
        <p:spPr>
          <a:xfrm>
            <a:off x="5552238" y="2784575"/>
            <a:ext cx="183600" cy="1836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1"/>
          <p:cNvSpPr/>
          <p:nvPr/>
        </p:nvSpPr>
        <p:spPr>
          <a:xfrm>
            <a:off x="3525263" y="2450375"/>
            <a:ext cx="183600" cy="183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21"/>
          <p:cNvSpPr/>
          <p:nvPr/>
        </p:nvSpPr>
        <p:spPr>
          <a:xfrm>
            <a:off x="4174488" y="3044375"/>
            <a:ext cx="183600" cy="1836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1"/>
          <p:cNvSpPr/>
          <p:nvPr/>
        </p:nvSpPr>
        <p:spPr>
          <a:xfrm>
            <a:off x="4658575" y="3823650"/>
            <a:ext cx="183600" cy="1836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21"/>
          <p:cNvSpPr/>
          <p:nvPr/>
        </p:nvSpPr>
        <p:spPr>
          <a:xfrm>
            <a:off x="4610463" y="2479950"/>
            <a:ext cx="183600" cy="1836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21"/>
          <p:cNvSpPr/>
          <p:nvPr/>
        </p:nvSpPr>
        <p:spPr>
          <a:xfrm>
            <a:off x="5420563" y="2479950"/>
            <a:ext cx="183600" cy="183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2" name="Google Shape;152;p21"/>
          <p:cNvCxnSpPr>
            <a:stCxn id="147" idx="5"/>
            <a:endCxn id="148" idx="1"/>
          </p:cNvCxnSpPr>
          <p:nvPr/>
        </p:nvCxnSpPr>
        <p:spPr>
          <a:xfrm>
            <a:off x="3681975" y="2607087"/>
            <a:ext cx="519300" cy="464100"/>
          </a:xfrm>
          <a:prstGeom prst="straightConnector1">
            <a:avLst/>
          </a:prstGeom>
          <a:noFill/>
          <a:ln cap="flat" cmpd="sng" w="28575">
            <a:solidFill>
              <a:schemeClr val="dk1"/>
            </a:solidFill>
            <a:prstDash val="solid"/>
            <a:round/>
            <a:headEnd len="med" w="med" type="none"/>
            <a:tailEnd len="med" w="med" type="none"/>
          </a:ln>
        </p:spPr>
      </p:cxnSp>
      <p:cxnSp>
        <p:nvCxnSpPr>
          <p:cNvPr id="153" name="Google Shape;153;p21"/>
          <p:cNvCxnSpPr>
            <a:stCxn id="147" idx="6"/>
            <a:endCxn id="150" idx="2"/>
          </p:cNvCxnSpPr>
          <p:nvPr/>
        </p:nvCxnSpPr>
        <p:spPr>
          <a:xfrm>
            <a:off x="3708863" y="2542175"/>
            <a:ext cx="901500" cy="29700"/>
          </a:xfrm>
          <a:prstGeom prst="straightConnector1">
            <a:avLst/>
          </a:prstGeom>
          <a:noFill/>
          <a:ln cap="flat" cmpd="sng" w="28575">
            <a:solidFill>
              <a:schemeClr val="dk1"/>
            </a:solidFill>
            <a:prstDash val="solid"/>
            <a:round/>
            <a:headEnd len="med" w="med" type="none"/>
            <a:tailEnd len="med" w="med" type="none"/>
          </a:ln>
        </p:spPr>
      </p:cxnSp>
      <p:cxnSp>
        <p:nvCxnSpPr>
          <p:cNvPr id="154" name="Google Shape;154;p21"/>
          <p:cNvCxnSpPr>
            <a:stCxn id="150" idx="3"/>
            <a:endCxn id="148" idx="7"/>
          </p:cNvCxnSpPr>
          <p:nvPr/>
        </p:nvCxnSpPr>
        <p:spPr>
          <a:xfrm flipH="1">
            <a:off x="4331050" y="2636662"/>
            <a:ext cx="306300" cy="434700"/>
          </a:xfrm>
          <a:prstGeom prst="straightConnector1">
            <a:avLst/>
          </a:prstGeom>
          <a:noFill/>
          <a:ln cap="flat" cmpd="sng" w="28575">
            <a:solidFill>
              <a:schemeClr val="dk1"/>
            </a:solidFill>
            <a:prstDash val="solid"/>
            <a:round/>
            <a:headEnd len="med" w="med" type="none"/>
            <a:tailEnd len="med" w="med" type="none"/>
          </a:ln>
        </p:spPr>
      </p:cxnSp>
      <p:cxnSp>
        <p:nvCxnSpPr>
          <p:cNvPr id="155" name="Google Shape;155;p21"/>
          <p:cNvCxnSpPr>
            <a:stCxn id="148" idx="5"/>
            <a:endCxn id="149" idx="1"/>
          </p:cNvCxnSpPr>
          <p:nvPr/>
        </p:nvCxnSpPr>
        <p:spPr>
          <a:xfrm>
            <a:off x="4331200" y="3201087"/>
            <a:ext cx="354300" cy="649500"/>
          </a:xfrm>
          <a:prstGeom prst="straightConnector1">
            <a:avLst/>
          </a:prstGeom>
          <a:noFill/>
          <a:ln cap="flat" cmpd="sng" w="28575">
            <a:solidFill>
              <a:schemeClr val="dk1"/>
            </a:solidFill>
            <a:prstDash val="solid"/>
            <a:round/>
            <a:headEnd len="med" w="med" type="none"/>
            <a:tailEnd len="med" w="med" type="none"/>
          </a:ln>
        </p:spPr>
      </p:cxnSp>
      <p:cxnSp>
        <p:nvCxnSpPr>
          <p:cNvPr id="156" name="Google Shape;156;p21"/>
          <p:cNvCxnSpPr>
            <a:stCxn id="150" idx="4"/>
            <a:endCxn id="149" idx="0"/>
          </p:cNvCxnSpPr>
          <p:nvPr/>
        </p:nvCxnSpPr>
        <p:spPr>
          <a:xfrm>
            <a:off x="4702263" y="2663550"/>
            <a:ext cx="48000" cy="1160100"/>
          </a:xfrm>
          <a:prstGeom prst="straightConnector1">
            <a:avLst/>
          </a:prstGeom>
          <a:noFill/>
          <a:ln cap="flat" cmpd="sng" w="28575">
            <a:solidFill>
              <a:schemeClr val="dk1"/>
            </a:solidFill>
            <a:prstDash val="solid"/>
            <a:round/>
            <a:headEnd len="med" w="med" type="none"/>
            <a:tailEnd len="med" w="med" type="none"/>
          </a:ln>
        </p:spPr>
      </p:cxnSp>
      <p:cxnSp>
        <p:nvCxnSpPr>
          <p:cNvPr id="157" name="Google Shape;157;p21"/>
          <p:cNvCxnSpPr>
            <a:stCxn id="150" idx="6"/>
            <a:endCxn id="151" idx="2"/>
          </p:cNvCxnSpPr>
          <p:nvPr/>
        </p:nvCxnSpPr>
        <p:spPr>
          <a:xfrm>
            <a:off x="4794063" y="2571750"/>
            <a:ext cx="626400" cy="0"/>
          </a:xfrm>
          <a:prstGeom prst="straightConnector1">
            <a:avLst/>
          </a:prstGeom>
          <a:noFill/>
          <a:ln cap="flat" cmpd="sng" w="28575">
            <a:solidFill>
              <a:schemeClr val="dk1"/>
            </a:solidFill>
            <a:prstDash val="solid"/>
            <a:round/>
            <a:headEnd len="med" w="med" type="none"/>
            <a:tailEnd len="med" w="med" type="none"/>
          </a:ln>
        </p:spPr>
      </p:cxnSp>
      <p:cxnSp>
        <p:nvCxnSpPr>
          <p:cNvPr id="158" name="Google Shape;158;p21"/>
          <p:cNvCxnSpPr>
            <a:stCxn id="149" idx="7"/>
            <a:endCxn id="151" idx="3"/>
          </p:cNvCxnSpPr>
          <p:nvPr/>
        </p:nvCxnSpPr>
        <p:spPr>
          <a:xfrm flipH="1" rot="10800000">
            <a:off x="4815287" y="2636738"/>
            <a:ext cx="632100" cy="1213800"/>
          </a:xfrm>
          <a:prstGeom prst="straightConnector1">
            <a:avLst/>
          </a:prstGeom>
          <a:noFill/>
          <a:ln cap="flat" cmpd="sng" w="28575">
            <a:solidFill>
              <a:schemeClr val="dk1"/>
            </a:solidFill>
            <a:prstDash val="solid"/>
            <a:round/>
            <a:headEnd len="med" w="med" type="none"/>
            <a:tailEnd len="med" w="med" type="none"/>
          </a:ln>
        </p:spPr>
      </p:cxnSp>
      <p:sp>
        <p:nvSpPr>
          <p:cNvPr id="159" name="Google Shape;159;p21"/>
          <p:cNvSpPr/>
          <p:nvPr/>
        </p:nvSpPr>
        <p:spPr>
          <a:xfrm>
            <a:off x="5046525" y="2990188"/>
            <a:ext cx="183600" cy="1836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21"/>
          <p:cNvSpPr/>
          <p:nvPr/>
        </p:nvSpPr>
        <p:spPr>
          <a:xfrm>
            <a:off x="4806600" y="2997400"/>
            <a:ext cx="183600" cy="1836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21"/>
          <p:cNvSpPr/>
          <p:nvPr/>
        </p:nvSpPr>
        <p:spPr>
          <a:xfrm>
            <a:off x="4067875" y="2586425"/>
            <a:ext cx="183600" cy="1836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2" name="Google Shape;162;p21"/>
          <p:cNvCxnSpPr>
            <a:stCxn id="147" idx="5"/>
            <a:endCxn id="149" idx="1"/>
          </p:cNvCxnSpPr>
          <p:nvPr/>
        </p:nvCxnSpPr>
        <p:spPr>
          <a:xfrm>
            <a:off x="3681975" y="2607087"/>
            <a:ext cx="1003500" cy="1243500"/>
          </a:xfrm>
          <a:prstGeom prst="straightConnector1">
            <a:avLst/>
          </a:prstGeom>
          <a:noFill/>
          <a:ln cap="flat" cmpd="sng" w="28575">
            <a:solidFill>
              <a:schemeClr val="dk1"/>
            </a:solidFill>
            <a:prstDash val="solid"/>
            <a:round/>
            <a:headEnd len="med" w="med" type="none"/>
            <a:tailEnd len="med" w="med" type="none"/>
          </a:ln>
        </p:spPr>
      </p:cxnSp>
      <p:sp>
        <p:nvSpPr>
          <p:cNvPr id="163" name="Google Shape;163;p21"/>
          <p:cNvSpPr/>
          <p:nvPr/>
        </p:nvSpPr>
        <p:spPr>
          <a:xfrm>
            <a:off x="3224575" y="3783800"/>
            <a:ext cx="183600" cy="183600"/>
          </a:xfrm>
          <a:prstGeom prst="donut">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4" name="Google Shape;164;p21"/>
          <p:cNvCxnSpPr>
            <a:stCxn id="161" idx="0"/>
          </p:cNvCxnSpPr>
          <p:nvPr/>
        </p:nvCxnSpPr>
        <p:spPr>
          <a:xfrm rot="10800000">
            <a:off x="4124575" y="1814525"/>
            <a:ext cx="35100" cy="771900"/>
          </a:xfrm>
          <a:prstGeom prst="straightConnector1">
            <a:avLst/>
          </a:prstGeom>
          <a:noFill/>
          <a:ln cap="flat" cmpd="sng" w="28575">
            <a:solidFill>
              <a:schemeClr val="dk1"/>
            </a:solidFill>
            <a:prstDash val="solid"/>
            <a:round/>
            <a:headEnd len="med" w="med" type="none"/>
            <a:tailEnd len="med" w="med" type="none"/>
          </a:ln>
        </p:spPr>
      </p:cxnSp>
      <p:cxnSp>
        <p:nvCxnSpPr>
          <p:cNvPr id="165" name="Google Shape;165;p21"/>
          <p:cNvCxnSpPr>
            <a:stCxn id="161" idx="5"/>
            <a:endCxn id="160" idx="1"/>
          </p:cNvCxnSpPr>
          <p:nvPr/>
        </p:nvCxnSpPr>
        <p:spPr>
          <a:xfrm>
            <a:off x="4224587" y="2743137"/>
            <a:ext cx="609000" cy="281100"/>
          </a:xfrm>
          <a:prstGeom prst="straightConnector1">
            <a:avLst/>
          </a:prstGeom>
          <a:noFill/>
          <a:ln cap="flat" cmpd="sng" w="28575">
            <a:solidFill>
              <a:schemeClr val="dk1"/>
            </a:solidFill>
            <a:prstDash val="solid"/>
            <a:round/>
            <a:headEnd len="med" w="med" type="none"/>
            <a:tailEnd len="med" w="med" type="none"/>
          </a:ln>
        </p:spPr>
      </p:cxnSp>
      <p:cxnSp>
        <p:nvCxnSpPr>
          <p:cNvPr id="166" name="Google Shape;166;p21"/>
          <p:cNvCxnSpPr>
            <a:stCxn id="160" idx="6"/>
            <a:endCxn id="160" idx="6"/>
          </p:cNvCxnSpPr>
          <p:nvPr/>
        </p:nvCxnSpPr>
        <p:spPr>
          <a:xfrm>
            <a:off x="4990200" y="3089200"/>
            <a:ext cx="0" cy="0"/>
          </a:xfrm>
          <a:prstGeom prst="straightConnector1">
            <a:avLst/>
          </a:prstGeom>
          <a:noFill/>
          <a:ln cap="flat" cmpd="sng" w="28575">
            <a:solidFill>
              <a:schemeClr val="dk1"/>
            </a:solidFill>
            <a:prstDash val="solid"/>
            <a:round/>
            <a:headEnd len="med" w="med" type="none"/>
            <a:tailEnd len="med" w="med" type="none"/>
          </a:ln>
        </p:spPr>
      </p:cxnSp>
      <p:cxnSp>
        <p:nvCxnSpPr>
          <p:cNvPr id="167" name="Google Shape;167;p21"/>
          <p:cNvCxnSpPr>
            <a:stCxn id="160" idx="6"/>
            <a:endCxn id="159" idx="2"/>
          </p:cNvCxnSpPr>
          <p:nvPr/>
        </p:nvCxnSpPr>
        <p:spPr>
          <a:xfrm flipH="1" rot="10800000">
            <a:off x="4990200" y="3082000"/>
            <a:ext cx="56400" cy="7200"/>
          </a:xfrm>
          <a:prstGeom prst="straightConnector1">
            <a:avLst/>
          </a:prstGeom>
          <a:noFill/>
          <a:ln cap="flat" cmpd="sng" w="28575">
            <a:solidFill>
              <a:schemeClr val="dk1"/>
            </a:solidFill>
            <a:prstDash val="solid"/>
            <a:round/>
            <a:headEnd len="med" w="med" type="none"/>
            <a:tailEnd len="med" w="med" type="none"/>
          </a:ln>
        </p:spPr>
      </p:cxnSp>
      <p:cxnSp>
        <p:nvCxnSpPr>
          <p:cNvPr id="168" name="Google Shape;168;p21"/>
          <p:cNvCxnSpPr>
            <a:stCxn id="159" idx="0"/>
          </p:cNvCxnSpPr>
          <p:nvPr/>
        </p:nvCxnSpPr>
        <p:spPr>
          <a:xfrm flipH="1" rot="10800000">
            <a:off x="5138325" y="1786888"/>
            <a:ext cx="234600" cy="1203300"/>
          </a:xfrm>
          <a:prstGeom prst="straightConnector1">
            <a:avLst/>
          </a:prstGeom>
          <a:noFill/>
          <a:ln cap="flat" cmpd="sng" w="28575">
            <a:solidFill>
              <a:schemeClr val="dk1"/>
            </a:solidFill>
            <a:prstDash val="solid"/>
            <a:round/>
            <a:headEnd len="med" w="med" type="none"/>
            <a:tailEnd len="med" w="med" type="none"/>
          </a:ln>
        </p:spPr>
      </p:cxnSp>
      <p:cxnSp>
        <p:nvCxnSpPr>
          <p:cNvPr id="169" name="Google Shape;169;p21"/>
          <p:cNvCxnSpPr>
            <a:stCxn id="159" idx="5"/>
          </p:cNvCxnSpPr>
          <p:nvPr/>
        </p:nvCxnSpPr>
        <p:spPr>
          <a:xfrm>
            <a:off x="5203237" y="3146900"/>
            <a:ext cx="927900" cy="1053600"/>
          </a:xfrm>
          <a:prstGeom prst="straightConnector1">
            <a:avLst/>
          </a:prstGeom>
          <a:noFill/>
          <a:ln cap="flat" cmpd="sng" w="28575">
            <a:solidFill>
              <a:schemeClr val="dk1"/>
            </a:solidFill>
            <a:prstDash val="solid"/>
            <a:round/>
            <a:headEnd len="med" w="med" type="none"/>
            <a:tailEnd len="med" w="med" type="none"/>
          </a:ln>
        </p:spPr>
      </p:cxnSp>
      <p:cxnSp>
        <p:nvCxnSpPr>
          <p:cNvPr id="170" name="Google Shape;170;p21"/>
          <p:cNvCxnSpPr>
            <a:stCxn id="163" idx="7"/>
            <a:endCxn id="161" idx="3"/>
          </p:cNvCxnSpPr>
          <p:nvPr/>
        </p:nvCxnSpPr>
        <p:spPr>
          <a:xfrm flipH="1" rot="10800000">
            <a:off x="3381287" y="2742988"/>
            <a:ext cx="713400" cy="1067700"/>
          </a:xfrm>
          <a:prstGeom prst="straightConnector1">
            <a:avLst/>
          </a:prstGeom>
          <a:noFill/>
          <a:ln cap="flat" cmpd="sng" w="28575">
            <a:solidFill>
              <a:schemeClr val="dk1"/>
            </a:solidFill>
            <a:prstDash val="solid"/>
            <a:round/>
            <a:headEnd len="med" w="med" type="none"/>
            <a:tailEnd len="med" w="med" type="none"/>
          </a:ln>
        </p:spPr>
      </p:cxnSp>
      <p:cxnSp>
        <p:nvCxnSpPr>
          <p:cNvPr id="171" name="Google Shape;171;p21"/>
          <p:cNvCxnSpPr>
            <a:stCxn id="163" idx="7"/>
            <a:endCxn id="160" idx="3"/>
          </p:cNvCxnSpPr>
          <p:nvPr/>
        </p:nvCxnSpPr>
        <p:spPr>
          <a:xfrm flipH="1" rot="10800000">
            <a:off x="3381287" y="3153988"/>
            <a:ext cx="1452300" cy="656700"/>
          </a:xfrm>
          <a:prstGeom prst="straightConnector1">
            <a:avLst/>
          </a:prstGeom>
          <a:noFill/>
          <a:ln cap="flat" cmpd="sng" w="28575">
            <a:solidFill>
              <a:schemeClr val="dk1"/>
            </a:solidFill>
            <a:prstDash val="solid"/>
            <a:round/>
            <a:headEnd len="med" w="med" type="none"/>
            <a:tailEnd len="med" w="med" type="none"/>
          </a:ln>
        </p:spPr>
      </p:cxnSp>
      <p:cxnSp>
        <p:nvCxnSpPr>
          <p:cNvPr id="172" name="Google Shape;172;p21"/>
          <p:cNvCxnSpPr>
            <a:endCxn id="163" idx="3"/>
          </p:cNvCxnSpPr>
          <p:nvPr/>
        </p:nvCxnSpPr>
        <p:spPr>
          <a:xfrm flipH="1" rot="10800000">
            <a:off x="3014763" y="3940512"/>
            <a:ext cx="236700" cy="259800"/>
          </a:xfrm>
          <a:prstGeom prst="straightConnector1">
            <a:avLst/>
          </a:prstGeom>
          <a:noFill/>
          <a:ln cap="flat" cmpd="sng" w="28575">
            <a:solidFill>
              <a:schemeClr val="dk1"/>
            </a:solidFill>
            <a:prstDash val="solid"/>
            <a:round/>
            <a:headEnd len="med" w="med" type="none"/>
            <a:tailEnd len="med" w="med" type="none"/>
          </a:ln>
        </p:spPr>
      </p:cxnSp>
      <p:sp>
        <p:nvSpPr>
          <p:cNvPr id="173" name="Google Shape;173;p21"/>
          <p:cNvSpPr txBox="1"/>
          <p:nvPr>
            <p:ph idx="1" type="body"/>
          </p:nvPr>
        </p:nvSpPr>
        <p:spPr>
          <a:xfrm>
            <a:off x="441975" y="955050"/>
            <a:ext cx="8520600" cy="6081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
              <a:t>Centroid → average of the data points in a cluster </a:t>
            </a:r>
            <a:endParaRPr/>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1200"/>
              </a:spcAft>
              <a:buSzPts val="523"/>
              <a:buNone/>
            </a:pPr>
            <a:r>
              <a:t/>
            </a:r>
            <a:endParaRPr sz="855"/>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3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3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3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6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6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6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